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ontserrat Bold" panose="020B0604020202020204" charset="0"/>
      <p:regular r:id="rId22"/>
      <p:bold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Open Sans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53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704" y="2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sv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svg"/><Relationship Id="rId7" Type="http://schemas.openxmlformats.org/officeDocument/2006/relationships/image" Target="../media/image1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9.svg"/><Relationship Id="rId7" Type="http://schemas.openxmlformats.org/officeDocument/2006/relationships/image" Target="../media/image14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8.png"/><Relationship Id="rId3" Type="http://schemas.openxmlformats.org/officeDocument/2006/relationships/image" Target="../media/image14.svg"/><Relationship Id="rId7" Type="http://schemas.openxmlformats.org/officeDocument/2006/relationships/image" Target="../media/image23.svg"/><Relationship Id="rId12" Type="http://schemas.openxmlformats.org/officeDocument/2006/relationships/image" Target="../media/image27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19.svg"/><Relationship Id="rId10" Type="http://schemas.openxmlformats.org/officeDocument/2006/relationships/image" Target="../media/image25.svg"/><Relationship Id="rId4" Type="http://schemas.openxmlformats.org/officeDocument/2006/relationships/image" Target="../media/image18.pn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18" Type="http://schemas.openxmlformats.org/officeDocument/2006/relationships/image" Target="../media/image40.png"/><Relationship Id="rId3" Type="http://schemas.openxmlformats.org/officeDocument/2006/relationships/image" Target="../media/image19.svg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17" Type="http://schemas.openxmlformats.org/officeDocument/2006/relationships/image" Target="../media/image21.svg"/><Relationship Id="rId2" Type="http://schemas.openxmlformats.org/officeDocument/2006/relationships/image" Target="../media/image18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14.svg"/><Relationship Id="rId15" Type="http://schemas.openxmlformats.org/officeDocument/2006/relationships/image" Target="../media/image39.svg"/><Relationship Id="rId10" Type="http://schemas.openxmlformats.org/officeDocument/2006/relationships/image" Target="../media/image34.png"/><Relationship Id="rId19" Type="http://schemas.openxmlformats.org/officeDocument/2006/relationships/image" Target="../media/image41.png"/><Relationship Id="rId4" Type="http://schemas.openxmlformats.org/officeDocument/2006/relationships/image" Target="../media/image13.png"/><Relationship Id="rId9" Type="http://schemas.openxmlformats.org/officeDocument/2006/relationships/image" Target="../media/image33.svg"/><Relationship Id="rId1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45.png"/><Relationship Id="rId18" Type="http://schemas.openxmlformats.org/officeDocument/2006/relationships/image" Target="../media/image50.svg"/><Relationship Id="rId3" Type="http://schemas.openxmlformats.org/officeDocument/2006/relationships/image" Target="../media/image14.svg"/><Relationship Id="rId7" Type="http://schemas.openxmlformats.org/officeDocument/2006/relationships/image" Target="../media/image31.svg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" Type="http://schemas.openxmlformats.org/officeDocument/2006/relationships/image" Target="../media/image13.png"/><Relationship Id="rId16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43.png"/><Relationship Id="rId5" Type="http://schemas.openxmlformats.org/officeDocument/2006/relationships/image" Target="../media/image19.sv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18.png"/><Relationship Id="rId9" Type="http://schemas.openxmlformats.org/officeDocument/2006/relationships/image" Target="../media/image21.svg"/><Relationship Id="rId14" Type="http://schemas.openxmlformats.org/officeDocument/2006/relationships/image" Target="../media/image4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svg"/><Relationship Id="rId18" Type="http://schemas.openxmlformats.org/officeDocument/2006/relationships/image" Target="../media/image59.png"/><Relationship Id="rId3" Type="http://schemas.openxmlformats.org/officeDocument/2006/relationships/image" Target="../media/image14.svg"/><Relationship Id="rId21" Type="http://schemas.openxmlformats.org/officeDocument/2006/relationships/image" Target="../media/image62.png"/><Relationship Id="rId7" Type="http://schemas.openxmlformats.org/officeDocument/2006/relationships/image" Target="../media/image21.svg"/><Relationship Id="rId12" Type="http://schemas.openxmlformats.org/officeDocument/2006/relationships/image" Target="../media/image55.png"/><Relationship Id="rId17" Type="http://schemas.openxmlformats.org/officeDocument/2006/relationships/image" Target="../media/image31.svg"/><Relationship Id="rId2" Type="http://schemas.openxmlformats.org/officeDocument/2006/relationships/image" Target="../media/image13.png"/><Relationship Id="rId16" Type="http://schemas.openxmlformats.org/officeDocument/2006/relationships/image" Target="../media/image30.png"/><Relationship Id="rId20" Type="http://schemas.openxmlformats.org/officeDocument/2006/relationships/image" Target="../media/image6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54.svg"/><Relationship Id="rId5" Type="http://schemas.openxmlformats.org/officeDocument/2006/relationships/image" Target="../media/image19.svg"/><Relationship Id="rId15" Type="http://schemas.openxmlformats.org/officeDocument/2006/relationships/image" Target="../media/image58.svg"/><Relationship Id="rId10" Type="http://schemas.openxmlformats.org/officeDocument/2006/relationships/image" Target="../media/image53.png"/><Relationship Id="rId19" Type="http://schemas.openxmlformats.org/officeDocument/2006/relationships/image" Target="../media/image60.png"/><Relationship Id="rId4" Type="http://schemas.openxmlformats.org/officeDocument/2006/relationships/image" Target="../media/image18.png"/><Relationship Id="rId9" Type="http://schemas.openxmlformats.org/officeDocument/2006/relationships/image" Target="../media/image52.svg"/><Relationship Id="rId1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svg"/><Relationship Id="rId7" Type="http://schemas.openxmlformats.org/officeDocument/2006/relationships/image" Target="../media/image23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svg"/><Relationship Id="rId7" Type="http://schemas.openxmlformats.org/officeDocument/2006/relationships/image" Target="../media/image23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svg"/><Relationship Id="rId7" Type="http://schemas.openxmlformats.org/officeDocument/2006/relationships/image" Target="../media/image69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svg"/><Relationship Id="rId10" Type="http://schemas.openxmlformats.org/officeDocument/2006/relationships/image" Target="../media/image3.png"/><Relationship Id="rId4" Type="http://schemas.openxmlformats.org/officeDocument/2006/relationships/image" Target="../media/image66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566721">
            <a:off x="10193769" y="4783865"/>
            <a:ext cx="1569864" cy="1569864"/>
          </a:xfrm>
          <a:custGeom>
            <a:avLst/>
            <a:gdLst/>
            <a:ahLst/>
            <a:cxnLst/>
            <a:rect l="l" t="t" r="r" b="b"/>
            <a:pathLst>
              <a:path w="1569864" h="1569864">
                <a:moveTo>
                  <a:pt x="0" y="0"/>
                </a:moveTo>
                <a:lnTo>
                  <a:pt x="1569864" y="0"/>
                </a:lnTo>
                <a:lnTo>
                  <a:pt x="1569864" y="1569865"/>
                </a:lnTo>
                <a:lnTo>
                  <a:pt x="0" y="1569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02122" y="439078"/>
            <a:ext cx="3752626" cy="2293793"/>
          </a:xfrm>
          <a:custGeom>
            <a:avLst/>
            <a:gdLst/>
            <a:ahLst/>
            <a:cxnLst/>
            <a:rect l="l" t="t" r="r" b="b"/>
            <a:pathLst>
              <a:path w="3752626" h="2293793">
                <a:moveTo>
                  <a:pt x="0" y="0"/>
                </a:moveTo>
                <a:lnTo>
                  <a:pt x="3752626" y="0"/>
                </a:lnTo>
                <a:lnTo>
                  <a:pt x="3752626" y="2293793"/>
                </a:lnTo>
                <a:lnTo>
                  <a:pt x="0" y="22937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628481">
            <a:off x="7747957" y="-316636"/>
            <a:ext cx="12406001" cy="11676862"/>
          </a:xfrm>
          <a:custGeom>
            <a:avLst/>
            <a:gdLst/>
            <a:ahLst/>
            <a:cxnLst/>
            <a:rect l="l" t="t" r="r" b="b"/>
            <a:pathLst>
              <a:path w="12406001" h="11676862">
                <a:moveTo>
                  <a:pt x="0" y="0"/>
                </a:moveTo>
                <a:lnTo>
                  <a:pt x="12406000" y="0"/>
                </a:lnTo>
                <a:lnTo>
                  <a:pt x="12406000" y="11676862"/>
                </a:lnTo>
                <a:lnTo>
                  <a:pt x="0" y="116768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337269"/>
            <a:ext cx="6941426" cy="2630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46"/>
              </a:lnSpc>
            </a:pPr>
            <a:r>
              <a:rPr lang="en-US" sz="10146" spc="-344">
                <a:solidFill>
                  <a:srgbClr val="DC5328"/>
                </a:solidFill>
                <a:latin typeface="Montserrat Bold"/>
              </a:rPr>
              <a:t>Company</a:t>
            </a:r>
          </a:p>
          <a:p>
            <a:pPr>
              <a:lnSpc>
                <a:spcPts val="10146"/>
              </a:lnSpc>
            </a:pPr>
            <a:r>
              <a:rPr lang="en-US" sz="10146" spc="-344">
                <a:solidFill>
                  <a:srgbClr val="8A8B8B"/>
                </a:solidFill>
                <a:latin typeface="Montserrat Bold"/>
              </a:rPr>
              <a:t>Profile</a:t>
            </a:r>
          </a:p>
        </p:txBody>
      </p:sp>
      <p:sp>
        <p:nvSpPr>
          <p:cNvPr id="6" name="Freeform 6"/>
          <p:cNvSpPr/>
          <p:nvPr/>
        </p:nvSpPr>
        <p:spPr>
          <a:xfrm>
            <a:off x="7970126" y="1585974"/>
            <a:ext cx="9814674" cy="7337681"/>
          </a:xfrm>
          <a:custGeom>
            <a:avLst/>
            <a:gdLst/>
            <a:ahLst/>
            <a:cxnLst/>
            <a:rect l="l" t="t" r="r" b="b"/>
            <a:pathLst>
              <a:path w="9814674" h="7337681">
                <a:moveTo>
                  <a:pt x="0" y="0"/>
                </a:moveTo>
                <a:lnTo>
                  <a:pt x="9814674" y="0"/>
                </a:lnTo>
                <a:lnTo>
                  <a:pt x="9814674" y="7337682"/>
                </a:lnTo>
                <a:lnTo>
                  <a:pt x="0" y="73376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271022" y="9309648"/>
            <a:ext cx="3988278" cy="349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spc="100">
                <a:solidFill>
                  <a:srgbClr val="2E2E2E"/>
                </a:solidFill>
                <a:latin typeface="Open Sans"/>
              </a:rPr>
              <a:t>www.nikel.co.id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93405" y="9319173"/>
            <a:ext cx="7212016" cy="396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spc="120">
                <a:solidFill>
                  <a:srgbClr val="2E2E2E"/>
                </a:solidFill>
                <a:latin typeface="Open Sans"/>
              </a:rPr>
              <a:t>PT Media Nikel Indonesia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708834">
            <a:off x="12141383" y="5657963"/>
            <a:ext cx="15289153" cy="15289153"/>
          </a:xfrm>
          <a:custGeom>
            <a:avLst/>
            <a:gdLst/>
            <a:ahLst/>
            <a:cxnLst/>
            <a:rect l="l" t="t" r="r" b="b"/>
            <a:pathLst>
              <a:path w="15289153" h="15289153">
                <a:moveTo>
                  <a:pt x="0" y="0"/>
                </a:moveTo>
                <a:lnTo>
                  <a:pt x="15289153" y="0"/>
                </a:lnTo>
                <a:lnTo>
                  <a:pt x="15289153" y="15289153"/>
                </a:lnTo>
                <a:lnTo>
                  <a:pt x="0" y="15289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427575">
            <a:off x="-3473109" y="8999677"/>
            <a:ext cx="14843670" cy="14843670"/>
          </a:xfrm>
          <a:custGeom>
            <a:avLst/>
            <a:gdLst/>
            <a:ahLst/>
            <a:cxnLst/>
            <a:rect l="l" t="t" r="r" b="b"/>
            <a:pathLst>
              <a:path w="14843670" h="14843670">
                <a:moveTo>
                  <a:pt x="0" y="0"/>
                </a:moveTo>
                <a:lnTo>
                  <a:pt x="14843670" y="0"/>
                </a:lnTo>
                <a:lnTo>
                  <a:pt x="14843670" y="14843669"/>
                </a:lnTo>
                <a:lnTo>
                  <a:pt x="0" y="1484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338230" flipH="1">
            <a:off x="-3496872" y="-3258395"/>
            <a:ext cx="9912711" cy="9330111"/>
          </a:xfrm>
          <a:custGeom>
            <a:avLst/>
            <a:gdLst/>
            <a:ahLst/>
            <a:cxnLst/>
            <a:rect l="l" t="t" r="r" b="b"/>
            <a:pathLst>
              <a:path w="9912711" h="9330111">
                <a:moveTo>
                  <a:pt x="9912711" y="0"/>
                </a:moveTo>
                <a:lnTo>
                  <a:pt x="0" y="0"/>
                </a:lnTo>
                <a:lnTo>
                  <a:pt x="0" y="9330111"/>
                </a:lnTo>
                <a:lnTo>
                  <a:pt x="9912711" y="9330111"/>
                </a:lnTo>
                <a:lnTo>
                  <a:pt x="991271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767248"/>
            <a:ext cx="861568" cy="80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2"/>
              </a:lnSpc>
            </a:pPr>
            <a:r>
              <a:rPr lang="en-US" sz="4801">
                <a:solidFill>
                  <a:srgbClr val="2E2E2E"/>
                </a:solidFill>
                <a:latin typeface="Open Sans Bold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806237" y="3988431"/>
            <a:ext cx="0" cy="1149426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028700" y="5433985"/>
            <a:ext cx="861568" cy="80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2"/>
              </a:lnSpc>
            </a:pPr>
            <a:r>
              <a:rPr lang="en-US" sz="4801">
                <a:solidFill>
                  <a:srgbClr val="2E2E2E"/>
                </a:solidFill>
                <a:latin typeface="Open Sans Bold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1806237" y="5655169"/>
            <a:ext cx="0" cy="1149426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028700" y="7098579"/>
            <a:ext cx="861568" cy="80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2"/>
              </a:lnSpc>
            </a:pPr>
            <a:r>
              <a:rPr lang="en-US" sz="4801">
                <a:solidFill>
                  <a:srgbClr val="2E2E2E"/>
                </a:solidFill>
                <a:latin typeface="Open Sans Bold"/>
              </a:rPr>
              <a:t>03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806237" y="7319762"/>
            <a:ext cx="0" cy="1149426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5940758" y="3749112"/>
            <a:ext cx="861568" cy="80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2"/>
              </a:lnSpc>
            </a:pPr>
            <a:r>
              <a:rPr lang="en-US" sz="4801">
                <a:solidFill>
                  <a:srgbClr val="2E2E2E"/>
                </a:solidFill>
                <a:latin typeface="Open Sans Bold"/>
              </a:rPr>
              <a:t>04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718295" y="3970295"/>
            <a:ext cx="0" cy="1149426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5940758" y="5433985"/>
            <a:ext cx="861568" cy="80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2"/>
              </a:lnSpc>
            </a:pPr>
            <a:r>
              <a:rPr lang="en-US" sz="4801">
                <a:solidFill>
                  <a:srgbClr val="2E2E2E"/>
                </a:solidFill>
                <a:latin typeface="Open Sans Bold"/>
              </a:rPr>
              <a:t>05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718295" y="5655169"/>
            <a:ext cx="0" cy="1149426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>
            <a:off x="7429397" y="2466210"/>
            <a:ext cx="11683248" cy="7126782"/>
          </a:xfrm>
          <a:custGeom>
            <a:avLst/>
            <a:gdLst/>
            <a:ahLst/>
            <a:cxnLst/>
            <a:rect l="l" t="t" r="r" b="b"/>
            <a:pathLst>
              <a:path w="11683248" h="7126782">
                <a:moveTo>
                  <a:pt x="0" y="0"/>
                </a:moveTo>
                <a:lnTo>
                  <a:pt x="11683249" y="0"/>
                </a:lnTo>
                <a:lnTo>
                  <a:pt x="11683249" y="7126782"/>
                </a:lnTo>
                <a:lnTo>
                  <a:pt x="0" y="71267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3271022" y="9309648"/>
            <a:ext cx="3988278" cy="349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spc="100">
                <a:solidFill>
                  <a:srgbClr val="2E2E2E"/>
                </a:solidFill>
                <a:latin typeface="Open Sans"/>
              </a:rPr>
              <a:t>www.nikel.co.id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7474" y="1955054"/>
            <a:ext cx="10808136" cy="1193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13"/>
              </a:lnSpc>
            </a:pPr>
            <a:r>
              <a:rPr lang="en-US" sz="9013" spc="-306" dirty="0">
                <a:solidFill>
                  <a:srgbClr val="DC5328"/>
                </a:solidFill>
                <a:latin typeface="Montserrat Bold"/>
              </a:rPr>
              <a:t>Contents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54233" y="4510028"/>
            <a:ext cx="2912120" cy="609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r>
              <a:rPr lang="en-US" sz="1540" dirty="0">
                <a:solidFill>
                  <a:srgbClr val="2E2E2E"/>
                </a:solidFill>
                <a:latin typeface="Montserrat"/>
              </a:rPr>
              <a:t>Campaign and content background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54233" y="3796463"/>
            <a:ext cx="2912120" cy="56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83"/>
              </a:lnSpc>
            </a:pPr>
            <a:r>
              <a:rPr lang="en-US" sz="2989" dirty="0">
                <a:solidFill>
                  <a:srgbClr val="2E2E2E"/>
                </a:solidFill>
                <a:latin typeface="Montserrat Bold"/>
              </a:rPr>
              <a:t>About us.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54233" y="6176766"/>
            <a:ext cx="2912120" cy="609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r>
              <a:rPr lang="en-US" sz="1540" dirty="0">
                <a:solidFill>
                  <a:srgbClr val="2E2E2E"/>
                </a:solidFill>
                <a:latin typeface="Montserrat"/>
              </a:rPr>
              <a:t>Build a better tomorrow with our value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54233" y="5463201"/>
            <a:ext cx="3488688" cy="56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83"/>
              </a:lnSpc>
            </a:pPr>
            <a:r>
              <a:rPr lang="en-US" sz="2989" dirty="0">
                <a:solidFill>
                  <a:srgbClr val="2E2E2E"/>
                </a:solidFill>
                <a:latin typeface="Montserrat Bold"/>
              </a:rPr>
              <a:t>Vision &amp; Mission.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54233" y="7841359"/>
            <a:ext cx="2912120" cy="289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r>
              <a:rPr lang="en-US" sz="1540" dirty="0">
                <a:solidFill>
                  <a:srgbClr val="2E2E2E"/>
                </a:solidFill>
                <a:latin typeface="Montserrat"/>
              </a:rPr>
              <a:t>From concept to creation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54233" y="7127794"/>
            <a:ext cx="3488688" cy="56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83"/>
              </a:lnSpc>
            </a:pPr>
            <a:r>
              <a:rPr lang="en-US" sz="2989" dirty="0">
                <a:solidFill>
                  <a:srgbClr val="2E2E2E"/>
                </a:solidFill>
                <a:latin typeface="Montserrat Bold"/>
              </a:rPr>
              <a:t>Our Service.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966291" y="4491892"/>
            <a:ext cx="2912120" cy="289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r>
              <a:rPr lang="en-US" sz="1540" dirty="0">
                <a:solidFill>
                  <a:srgbClr val="2E2E2E"/>
                </a:solidFill>
                <a:latin typeface="Montserrat"/>
              </a:rPr>
              <a:t>Uncovering every detail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966291" y="3778328"/>
            <a:ext cx="3488688" cy="56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83"/>
              </a:lnSpc>
            </a:pPr>
            <a:r>
              <a:rPr lang="en-US" sz="2989" dirty="0">
                <a:solidFill>
                  <a:srgbClr val="2E2E2E"/>
                </a:solidFill>
                <a:latin typeface="Montserrat Bold"/>
              </a:rPr>
              <a:t>Coverage.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966291" y="6176766"/>
            <a:ext cx="2912120" cy="609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r>
              <a:rPr lang="en-US" sz="1540" dirty="0">
                <a:solidFill>
                  <a:srgbClr val="2E2E2E"/>
                </a:solidFill>
                <a:latin typeface="Montserrat"/>
              </a:rPr>
              <a:t>Empowering clients, elevating satisfaction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966291" y="5463201"/>
            <a:ext cx="3488688" cy="56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83"/>
              </a:lnSpc>
            </a:pPr>
            <a:r>
              <a:rPr lang="en-US" sz="2989" dirty="0">
                <a:solidFill>
                  <a:srgbClr val="2E2E2E"/>
                </a:solidFill>
                <a:latin typeface="Montserrat Bold"/>
              </a:rPr>
              <a:t>Clients.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8700" y="9334500"/>
            <a:ext cx="7212016" cy="38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 spc="115">
                <a:solidFill>
                  <a:srgbClr val="2E2E2E"/>
                </a:solidFill>
                <a:latin typeface="Open Sans"/>
              </a:rPr>
              <a:t>PT Media Nikel Indonesia</a:t>
            </a:r>
          </a:p>
        </p:txBody>
      </p:sp>
      <p:sp>
        <p:nvSpPr>
          <p:cNvPr id="29" name="Freeform 29"/>
          <p:cNvSpPr/>
          <p:nvPr/>
        </p:nvSpPr>
        <p:spPr>
          <a:xfrm rot="1985107">
            <a:off x="10169775" y="-10279546"/>
            <a:ext cx="12269998" cy="12269998"/>
          </a:xfrm>
          <a:custGeom>
            <a:avLst/>
            <a:gdLst/>
            <a:ahLst/>
            <a:cxnLst/>
            <a:rect l="l" t="t" r="r" b="b"/>
            <a:pathLst>
              <a:path w="12269998" h="12269998">
                <a:moveTo>
                  <a:pt x="0" y="0"/>
                </a:moveTo>
                <a:lnTo>
                  <a:pt x="12269998" y="0"/>
                </a:lnTo>
                <a:lnTo>
                  <a:pt x="12269998" y="12269999"/>
                </a:lnTo>
                <a:lnTo>
                  <a:pt x="0" y="122699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7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83A22603-9A3A-0041-35CE-77D758A69E03}"/>
              </a:ext>
            </a:extLst>
          </p:cNvPr>
          <p:cNvSpPr txBox="1"/>
          <p:nvPr/>
        </p:nvSpPr>
        <p:spPr>
          <a:xfrm>
            <a:off x="5928343" y="7126888"/>
            <a:ext cx="861568" cy="8094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2"/>
              </a:lnSpc>
            </a:pPr>
            <a:r>
              <a:rPr lang="en-US" sz="4801" dirty="0">
                <a:solidFill>
                  <a:srgbClr val="2E2E2E"/>
                </a:solidFill>
                <a:latin typeface="Open Sans Bold"/>
              </a:rPr>
              <a:t>06</a:t>
            </a:r>
          </a:p>
        </p:txBody>
      </p:sp>
      <p:sp>
        <p:nvSpPr>
          <p:cNvPr id="31" name="AutoShape 14">
            <a:extLst>
              <a:ext uri="{FF2B5EF4-FFF2-40B4-BE49-F238E27FC236}">
                <a16:creationId xmlns:a16="http://schemas.microsoft.com/office/drawing/2014/main" id="{2EAB5C44-2190-C2B8-B073-201AC0DE4064}"/>
              </a:ext>
            </a:extLst>
          </p:cNvPr>
          <p:cNvSpPr/>
          <p:nvPr/>
        </p:nvSpPr>
        <p:spPr>
          <a:xfrm>
            <a:off x="6705880" y="7348072"/>
            <a:ext cx="0" cy="1149426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92E7B7EA-AB60-A108-3461-B3FAECFBD2FC}"/>
              </a:ext>
            </a:extLst>
          </p:cNvPr>
          <p:cNvSpPr txBox="1"/>
          <p:nvPr/>
        </p:nvSpPr>
        <p:spPr>
          <a:xfrm>
            <a:off x="6953876" y="7869669"/>
            <a:ext cx="2912120" cy="609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r>
              <a:rPr lang="en-US" sz="1540" dirty="0">
                <a:solidFill>
                  <a:srgbClr val="2E2E2E"/>
                </a:solidFill>
                <a:latin typeface="Montserrat"/>
              </a:rPr>
              <a:t>Open doors, endless possibilities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016E8913-EA13-2236-77E5-5C0FC2A19864}"/>
              </a:ext>
            </a:extLst>
          </p:cNvPr>
          <p:cNvSpPr txBox="1"/>
          <p:nvPr/>
        </p:nvSpPr>
        <p:spPr>
          <a:xfrm>
            <a:off x="6953876" y="7156104"/>
            <a:ext cx="3488688" cy="566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83"/>
              </a:lnSpc>
            </a:pPr>
            <a:r>
              <a:rPr lang="en-US" sz="2989" dirty="0">
                <a:solidFill>
                  <a:srgbClr val="2E2E2E"/>
                </a:solidFill>
                <a:latin typeface="Montserrat Bold"/>
              </a:rPr>
              <a:t>Let’s Connect.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91265">
            <a:off x="9147307" y="-9294852"/>
            <a:ext cx="12199733" cy="12199733"/>
          </a:xfrm>
          <a:custGeom>
            <a:avLst/>
            <a:gdLst/>
            <a:ahLst/>
            <a:cxnLst/>
            <a:rect l="l" t="t" r="r" b="b"/>
            <a:pathLst>
              <a:path w="12199733" h="12199733">
                <a:moveTo>
                  <a:pt x="0" y="0"/>
                </a:moveTo>
                <a:lnTo>
                  <a:pt x="12199734" y="0"/>
                </a:lnTo>
                <a:lnTo>
                  <a:pt x="12199734" y="12199734"/>
                </a:lnTo>
                <a:lnTo>
                  <a:pt x="0" y="12199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708834">
            <a:off x="12141383" y="5657963"/>
            <a:ext cx="15289153" cy="15289153"/>
          </a:xfrm>
          <a:custGeom>
            <a:avLst/>
            <a:gdLst/>
            <a:ahLst/>
            <a:cxnLst/>
            <a:rect l="l" t="t" r="r" b="b"/>
            <a:pathLst>
              <a:path w="15289153" h="15289153">
                <a:moveTo>
                  <a:pt x="0" y="0"/>
                </a:moveTo>
                <a:lnTo>
                  <a:pt x="15289153" y="0"/>
                </a:lnTo>
                <a:lnTo>
                  <a:pt x="15289153" y="15289153"/>
                </a:lnTo>
                <a:lnTo>
                  <a:pt x="0" y="152891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402029">
            <a:off x="-5106299" y="5666654"/>
            <a:ext cx="12269998" cy="12269998"/>
          </a:xfrm>
          <a:custGeom>
            <a:avLst/>
            <a:gdLst/>
            <a:ahLst/>
            <a:cxnLst/>
            <a:rect l="l" t="t" r="r" b="b"/>
            <a:pathLst>
              <a:path w="12269998" h="12269998">
                <a:moveTo>
                  <a:pt x="0" y="0"/>
                </a:moveTo>
                <a:lnTo>
                  <a:pt x="12269998" y="0"/>
                </a:lnTo>
                <a:lnTo>
                  <a:pt x="12269998" y="12269999"/>
                </a:lnTo>
                <a:lnTo>
                  <a:pt x="0" y="12269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0" y="0"/>
            <a:ext cx="9144000" cy="10287000"/>
            <a:chOff x="0" y="0"/>
            <a:chExt cx="2408296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C532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754359" y="4233812"/>
            <a:ext cx="7275767" cy="1251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19"/>
              </a:lnSpc>
            </a:pPr>
            <a:r>
              <a:rPr lang="en-US" sz="4819" spc="-163">
                <a:solidFill>
                  <a:srgbClr val="FF5757"/>
                </a:solidFill>
                <a:latin typeface="Montserrat Bold"/>
              </a:rPr>
              <a:t>Welcome to </a:t>
            </a:r>
          </a:p>
          <a:p>
            <a:pPr>
              <a:lnSpc>
                <a:spcPts val="4819"/>
              </a:lnSpc>
            </a:pPr>
            <a:r>
              <a:rPr lang="en-US" sz="4819" spc="-163">
                <a:solidFill>
                  <a:srgbClr val="FF5757"/>
                </a:solidFill>
                <a:latin typeface="Montserrat Bold"/>
              </a:rPr>
              <a:t>Media Nikel Indonesia.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754359" y="5644650"/>
            <a:ext cx="7110543" cy="4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99"/>
              </a:lnSpc>
            </a:pPr>
            <a:r>
              <a:rPr lang="en-US" sz="2499">
                <a:solidFill>
                  <a:srgbClr val="2E2E2E"/>
                </a:solidFill>
                <a:latin typeface="Montserrat"/>
              </a:rPr>
              <a:t>Leading the Charge in Nickel Mining News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2521" y="3867581"/>
            <a:ext cx="7441773" cy="2997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065"/>
              </a:lnSpc>
            </a:pPr>
            <a:r>
              <a:rPr lang="en-US" sz="5040">
                <a:solidFill>
                  <a:srgbClr val="FFFFFF"/>
                </a:solidFill>
                <a:latin typeface="Montserrat Bold"/>
              </a:rPr>
              <a:t>“Your Trusted Source for Insightful News and Analysis!”</a:t>
            </a:r>
          </a:p>
        </p:txBody>
      </p:sp>
      <p:sp>
        <p:nvSpPr>
          <p:cNvPr id="11" name="AutoShape 11"/>
          <p:cNvSpPr/>
          <p:nvPr/>
        </p:nvSpPr>
        <p:spPr>
          <a:xfrm flipV="1">
            <a:off x="1028700" y="9197022"/>
            <a:ext cx="16230600" cy="80328"/>
          </a:xfrm>
          <a:prstGeom prst="line">
            <a:avLst/>
          </a:prstGeom>
          <a:ln w="38100" cap="flat">
            <a:solidFill>
              <a:srgbClr val="73737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5247174" y="568745"/>
            <a:ext cx="2622485" cy="1602994"/>
          </a:xfrm>
          <a:custGeom>
            <a:avLst/>
            <a:gdLst/>
            <a:ahLst/>
            <a:cxnLst/>
            <a:rect l="l" t="t" r="r" b="b"/>
            <a:pathLst>
              <a:path w="2622485" h="1602994">
                <a:moveTo>
                  <a:pt x="0" y="0"/>
                </a:moveTo>
                <a:lnTo>
                  <a:pt x="2622485" y="0"/>
                </a:lnTo>
                <a:lnTo>
                  <a:pt x="2622485" y="1602994"/>
                </a:lnTo>
                <a:lnTo>
                  <a:pt x="0" y="16029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12521" y="981075"/>
            <a:ext cx="7212016" cy="38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 spc="115">
                <a:solidFill>
                  <a:srgbClr val="FFFFFF"/>
                </a:solidFill>
                <a:latin typeface="Open Sans"/>
              </a:rPr>
              <a:t>PT Media Nikel Indonesia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415601">
            <a:off x="11818890" y="-9333403"/>
            <a:ext cx="15132390" cy="15132390"/>
          </a:xfrm>
          <a:custGeom>
            <a:avLst/>
            <a:gdLst/>
            <a:ahLst/>
            <a:cxnLst/>
            <a:rect l="l" t="t" r="r" b="b"/>
            <a:pathLst>
              <a:path w="15132390" h="15132390">
                <a:moveTo>
                  <a:pt x="0" y="0"/>
                </a:moveTo>
                <a:lnTo>
                  <a:pt x="15132390" y="0"/>
                </a:lnTo>
                <a:lnTo>
                  <a:pt x="15132390" y="15132390"/>
                </a:lnTo>
                <a:lnTo>
                  <a:pt x="0" y="151323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975434">
            <a:off x="3009001" y="8532847"/>
            <a:ext cx="12269998" cy="12269998"/>
          </a:xfrm>
          <a:custGeom>
            <a:avLst/>
            <a:gdLst/>
            <a:ahLst/>
            <a:cxnLst/>
            <a:rect l="l" t="t" r="r" b="b"/>
            <a:pathLst>
              <a:path w="12269998" h="12269998">
                <a:moveTo>
                  <a:pt x="0" y="0"/>
                </a:moveTo>
                <a:lnTo>
                  <a:pt x="12269998" y="0"/>
                </a:lnTo>
                <a:lnTo>
                  <a:pt x="12269998" y="12269999"/>
                </a:lnTo>
                <a:lnTo>
                  <a:pt x="0" y="122699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795323">
            <a:off x="-8621604" y="-11367032"/>
            <a:ext cx="16539127" cy="16539127"/>
          </a:xfrm>
          <a:custGeom>
            <a:avLst/>
            <a:gdLst/>
            <a:ahLst/>
            <a:cxnLst/>
            <a:rect l="l" t="t" r="r" b="b"/>
            <a:pathLst>
              <a:path w="16539127" h="16539127">
                <a:moveTo>
                  <a:pt x="0" y="0"/>
                </a:moveTo>
                <a:lnTo>
                  <a:pt x="16539128" y="0"/>
                </a:lnTo>
                <a:lnTo>
                  <a:pt x="16539128" y="16539127"/>
                </a:lnTo>
                <a:lnTo>
                  <a:pt x="0" y="165391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12521" y="2649364"/>
            <a:ext cx="7110543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10199" spc="-346" dirty="0">
                <a:solidFill>
                  <a:srgbClr val="DC5328"/>
                </a:solidFill>
                <a:latin typeface="Montserrat Bold"/>
              </a:rPr>
              <a:t>About </a:t>
            </a:r>
          </a:p>
          <a:p>
            <a:pPr>
              <a:lnSpc>
                <a:spcPts val="10199"/>
              </a:lnSpc>
            </a:pPr>
            <a:r>
              <a:rPr lang="en-US" sz="10199" spc="-346" dirty="0">
                <a:solidFill>
                  <a:srgbClr val="DC5328"/>
                </a:solidFill>
                <a:latin typeface="Montserrat Bold"/>
              </a:rPr>
              <a:t>Us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746890"/>
            <a:ext cx="9911566" cy="2390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2400" dirty="0">
                <a:solidFill>
                  <a:srgbClr val="2E2E2E"/>
                </a:solidFill>
                <a:latin typeface="Montserrat"/>
              </a:rPr>
              <a:t>PT Media Nikel Indonesia is a media company focused on the nickel mining industry in Indonesia and globally. With extensive knowledge and experience in the industry, we have become a trusted source of information for industry players, investors, governments and the general public.</a:t>
            </a:r>
          </a:p>
        </p:txBody>
      </p:sp>
      <p:sp>
        <p:nvSpPr>
          <p:cNvPr id="9" name="AutoShape 9"/>
          <p:cNvSpPr/>
          <p:nvPr/>
        </p:nvSpPr>
        <p:spPr>
          <a:xfrm flipV="1">
            <a:off x="1028700" y="9197022"/>
            <a:ext cx="16230600" cy="80328"/>
          </a:xfrm>
          <a:prstGeom prst="line">
            <a:avLst/>
          </a:prstGeom>
          <a:ln w="38100" cap="flat">
            <a:solidFill>
              <a:srgbClr val="73737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912521" y="981075"/>
            <a:ext cx="7212016" cy="38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 spc="115">
                <a:solidFill>
                  <a:srgbClr val="000000"/>
                </a:solidFill>
                <a:latin typeface="Open Sans"/>
              </a:rPr>
              <a:t>PT Media Nikel Indonesia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247174" y="568745"/>
            <a:ext cx="2622485" cy="1602994"/>
          </a:xfrm>
          <a:custGeom>
            <a:avLst/>
            <a:gdLst/>
            <a:ahLst/>
            <a:cxnLst/>
            <a:rect l="l" t="t" r="r" b="b"/>
            <a:pathLst>
              <a:path w="2622485" h="1602994">
                <a:moveTo>
                  <a:pt x="0" y="0"/>
                </a:moveTo>
                <a:lnTo>
                  <a:pt x="2622485" y="0"/>
                </a:lnTo>
                <a:lnTo>
                  <a:pt x="2622485" y="1602994"/>
                </a:lnTo>
                <a:lnTo>
                  <a:pt x="0" y="16029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B0E70D-BD57-A4D6-61A7-E85114697EC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229" y="3005667"/>
            <a:ext cx="6191250" cy="4127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708834">
            <a:off x="13071208" y="5385818"/>
            <a:ext cx="15289153" cy="15289153"/>
          </a:xfrm>
          <a:custGeom>
            <a:avLst/>
            <a:gdLst/>
            <a:ahLst/>
            <a:cxnLst/>
            <a:rect l="l" t="t" r="r" b="b"/>
            <a:pathLst>
              <a:path w="15289153" h="15289153">
                <a:moveTo>
                  <a:pt x="0" y="0"/>
                </a:moveTo>
                <a:lnTo>
                  <a:pt x="15289153" y="0"/>
                </a:lnTo>
                <a:lnTo>
                  <a:pt x="15289153" y="15289152"/>
                </a:lnTo>
                <a:lnTo>
                  <a:pt x="0" y="15289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8402029">
            <a:off x="-7113204" y="7339706"/>
            <a:ext cx="12269998" cy="12269998"/>
          </a:xfrm>
          <a:custGeom>
            <a:avLst/>
            <a:gdLst/>
            <a:ahLst/>
            <a:cxnLst/>
            <a:rect l="l" t="t" r="r" b="b"/>
            <a:pathLst>
              <a:path w="12269998" h="12269998">
                <a:moveTo>
                  <a:pt x="0" y="0"/>
                </a:moveTo>
                <a:lnTo>
                  <a:pt x="12269998" y="0"/>
                </a:lnTo>
                <a:lnTo>
                  <a:pt x="12269998" y="12269999"/>
                </a:lnTo>
                <a:lnTo>
                  <a:pt x="0" y="122699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91265">
            <a:off x="9147307" y="-9294852"/>
            <a:ext cx="12199733" cy="12199733"/>
          </a:xfrm>
          <a:custGeom>
            <a:avLst/>
            <a:gdLst/>
            <a:ahLst/>
            <a:cxnLst/>
            <a:rect l="l" t="t" r="r" b="b"/>
            <a:pathLst>
              <a:path w="12199733" h="12199733">
                <a:moveTo>
                  <a:pt x="0" y="0"/>
                </a:moveTo>
                <a:lnTo>
                  <a:pt x="12199734" y="0"/>
                </a:lnTo>
                <a:lnTo>
                  <a:pt x="12199734" y="12199734"/>
                </a:lnTo>
                <a:lnTo>
                  <a:pt x="0" y="121997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028700" y="5240409"/>
            <a:ext cx="16230600" cy="0"/>
          </a:xfrm>
          <a:prstGeom prst="line">
            <a:avLst/>
          </a:prstGeom>
          <a:ln w="19050" cap="flat">
            <a:solidFill>
              <a:srgbClr val="2E2E2E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6" name="TextBox 6"/>
          <p:cNvSpPr txBox="1"/>
          <p:nvPr/>
        </p:nvSpPr>
        <p:spPr>
          <a:xfrm>
            <a:off x="1028700" y="2930139"/>
            <a:ext cx="5443668" cy="134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10199" spc="-346" dirty="0" err="1">
                <a:solidFill>
                  <a:srgbClr val="DC5328"/>
                </a:solidFill>
                <a:latin typeface="Montserrat Bold"/>
              </a:rPr>
              <a:t>Vission</a:t>
            </a:r>
            <a:endParaRPr lang="en-US" sz="10199" spc="-346" dirty="0">
              <a:solidFill>
                <a:srgbClr val="DC5328"/>
              </a:solidFill>
              <a:latin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6211959"/>
            <a:ext cx="6396168" cy="134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10199" spc="-346" dirty="0">
                <a:solidFill>
                  <a:srgbClr val="8A8B8B"/>
                </a:solidFill>
                <a:latin typeface="Montserrat Bold"/>
              </a:rPr>
              <a:t>Mission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011590" y="2853936"/>
            <a:ext cx="10247710" cy="142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2400" dirty="0">
                <a:solidFill>
                  <a:srgbClr val="2E2E2E"/>
                </a:solidFill>
                <a:latin typeface="Montserrat"/>
              </a:rPr>
              <a:t>To be a leading partner in providing reliable and up-to-date information on the nickel mining industry in Indonesia and the world.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22763" y="5945259"/>
            <a:ext cx="10247710" cy="1903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384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E2E2E"/>
                </a:solidFill>
                <a:latin typeface="Montserrat"/>
              </a:rPr>
              <a:t>Providing Accurate &amp; Reliable Information</a:t>
            </a:r>
          </a:p>
          <a:p>
            <a:pPr marL="342900" indent="-342900">
              <a:lnSpc>
                <a:spcPts val="384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E2E2E"/>
                </a:solidFill>
                <a:latin typeface="Montserrat"/>
              </a:rPr>
              <a:t>Providing Information Media</a:t>
            </a:r>
          </a:p>
          <a:p>
            <a:pPr marL="342900" indent="-342900">
              <a:lnSpc>
                <a:spcPts val="384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E2E2E"/>
                </a:solidFill>
                <a:latin typeface="Montserrat"/>
              </a:rPr>
              <a:t>Provide facilities for the promotion of nickel mining products &amp; services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2521" y="981075"/>
            <a:ext cx="7212016" cy="38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 spc="115">
                <a:solidFill>
                  <a:srgbClr val="000000"/>
                </a:solidFill>
                <a:latin typeface="Open Sans"/>
              </a:rPr>
              <a:t>PT Media Nikel Indonesia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247174" y="568745"/>
            <a:ext cx="2622485" cy="1602994"/>
          </a:xfrm>
          <a:custGeom>
            <a:avLst/>
            <a:gdLst/>
            <a:ahLst/>
            <a:cxnLst/>
            <a:rect l="l" t="t" r="r" b="b"/>
            <a:pathLst>
              <a:path w="2622485" h="1602994">
                <a:moveTo>
                  <a:pt x="0" y="0"/>
                </a:moveTo>
                <a:lnTo>
                  <a:pt x="2622485" y="0"/>
                </a:lnTo>
                <a:lnTo>
                  <a:pt x="2622485" y="1602994"/>
                </a:lnTo>
                <a:lnTo>
                  <a:pt x="0" y="16029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91265">
            <a:off x="9147307" y="-9294852"/>
            <a:ext cx="12199733" cy="12199733"/>
          </a:xfrm>
          <a:custGeom>
            <a:avLst/>
            <a:gdLst/>
            <a:ahLst/>
            <a:cxnLst/>
            <a:rect l="l" t="t" r="r" b="b"/>
            <a:pathLst>
              <a:path w="12199733" h="12199733">
                <a:moveTo>
                  <a:pt x="0" y="0"/>
                </a:moveTo>
                <a:lnTo>
                  <a:pt x="12199734" y="0"/>
                </a:lnTo>
                <a:lnTo>
                  <a:pt x="12199734" y="12199734"/>
                </a:lnTo>
                <a:lnTo>
                  <a:pt x="0" y="12199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708834">
            <a:off x="12342873" y="4784508"/>
            <a:ext cx="15289153" cy="15289153"/>
          </a:xfrm>
          <a:custGeom>
            <a:avLst/>
            <a:gdLst/>
            <a:ahLst/>
            <a:cxnLst/>
            <a:rect l="l" t="t" r="r" b="b"/>
            <a:pathLst>
              <a:path w="15289153" h="15289153">
                <a:moveTo>
                  <a:pt x="0" y="0"/>
                </a:moveTo>
                <a:lnTo>
                  <a:pt x="15289153" y="0"/>
                </a:lnTo>
                <a:lnTo>
                  <a:pt x="15289153" y="15289152"/>
                </a:lnTo>
                <a:lnTo>
                  <a:pt x="0" y="15289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402029">
            <a:off x="-7113204" y="7082113"/>
            <a:ext cx="12269998" cy="12269998"/>
          </a:xfrm>
          <a:custGeom>
            <a:avLst/>
            <a:gdLst/>
            <a:ahLst/>
            <a:cxnLst/>
            <a:rect l="l" t="t" r="r" b="b"/>
            <a:pathLst>
              <a:path w="12269998" h="12269998">
                <a:moveTo>
                  <a:pt x="0" y="0"/>
                </a:moveTo>
                <a:lnTo>
                  <a:pt x="12269998" y="0"/>
                </a:lnTo>
                <a:lnTo>
                  <a:pt x="12269998" y="12269999"/>
                </a:lnTo>
                <a:lnTo>
                  <a:pt x="0" y="12269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376734" y="5937771"/>
            <a:ext cx="4347920" cy="2306955"/>
            <a:chOff x="0" y="0"/>
            <a:chExt cx="1145131" cy="6075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5131" cy="607593"/>
            </a:xfrm>
            <a:custGeom>
              <a:avLst/>
              <a:gdLst/>
              <a:ahLst/>
              <a:cxnLst/>
              <a:rect l="l" t="t" r="r" b="b"/>
              <a:pathLst>
                <a:path w="1145131" h="607593">
                  <a:moveTo>
                    <a:pt x="0" y="0"/>
                  </a:moveTo>
                  <a:lnTo>
                    <a:pt x="1145131" y="0"/>
                  </a:lnTo>
                  <a:lnTo>
                    <a:pt x="1145131" y="607593"/>
                  </a:lnTo>
                  <a:lnTo>
                    <a:pt x="0" y="60759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E2E2E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45131" cy="655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31206" y="2836545"/>
            <a:ext cx="4347920" cy="2306955"/>
            <a:chOff x="0" y="0"/>
            <a:chExt cx="1145131" cy="6075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45131" cy="607593"/>
            </a:xfrm>
            <a:custGeom>
              <a:avLst/>
              <a:gdLst/>
              <a:ahLst/>
              <a:cxnLst/>
              <a:rect l="l" t="t" r="r" b="b"/>
              <a:pathLst>
                <a:path w="1145131" h="607593">
                  <a:moveTo>
                    <a:pt x="0" y="0"/>
                  </a:moveTo>
                  <a:lnTo>
                    <a:pt x="1145131" y="0"/>
                  </a:lnTo>
                  <a:lnTo>
                    <a:pt x="1145131" y="607593"/>
                  </a:lnTo>
                  <a:lnTo>
                    <a:pt x="0" y="60759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E2E2E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145131" cy="655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911380" y="2836545"/>
            <a:ext cx="4347920" cy="2306955"/>
            <a:chOff x="0" y="0"/>
            <a:chExt cx="1145131" cy="6075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45131" cy="607593"/>
            </a:xfrm>
            <a:custGeom>
              <a:avLst/>
              <a:gdLst/>
              <a:ahLst/>
              <a:cxnLst/>
              <a:rect l="l" t="t" r="r" b="b"/>
              <a:pathLst>
                <a:path w="1145131" h="607593">
                  <a:moveTo>
                    <a:pt x="0" y="0"/>
                  </a:moveTo>
                  <a:lnTo>
                    <a:pt x="1145131" y="0"/>
                  </a:lnTo>
                  <a:lnTo>
                    <a:pt x="1145131" y="607593"/>
                  </a:lnTo>
                  <a:lnTo>
                    <a:pt x="0" y="60759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E2E2E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145131" cy="655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5247174" y="568745"/>
            <a:ext cx="2622485" cy="1602994"/>
          </a:xfrm>
          <a:custGeom>
            <a:avLst/>
            <a:gdLst/>
            <a:ahLst/>
            <a:cxnLst/>
            <a:rect l="l" t="t" r="r" b="b"/>
            <a:pathLst>
              <a:path w="2622485" h="1602994">
                <a:moveTo>
                  <a:pt x="0" y="0"/>
                </a:moveTo>
                <a:lnTo>
                  <a:pt x="2622485" y="0"/>
                </a:lnTo>
                <a:lnTo>
                  <a:pt x="2622485" y="1602994"/>
                </a:lnTo>
                <a:lnTo>
                  <a:pt x="0" y="16029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 flipV="1">
            <a:off x="1028700" y="9197022"/>
            <a:ext cx="16230600" cy="80328"/>
          </a:xfrm>
          <a:prstGeom prst="line">
            <a:avLst/>
          </a:prstGeom>
          <a:ln w="38100" cap="flat">
            <a:solidFill>
              <a:srgbClr val="73737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11172542" y="3086100"/>
            <a:ext cx="714658" cy="535994"/>
          </a:xfrm>
          <a:custGeom>
            <a:avLst/>
            <a:gdLst/>
            <a:ahLst/>
            <a:cxnLst/>
            <a:rect l="l" t="t" r="r" b="b"/>
            <a:pathLst>
              <a:path w="714658" h="535994">
                <a:moveTo>
                  <a:pt x="0" y="0"/>
                </a:moveTo>
                <a:lnTo>
                  <a:pt x="714658" y="0"/>
                </a:lnTo>
                <a:lnTo>
                  <a:pt x="714658" y="535994"/>
                </a:lnTo>
                <a:lnTo>
                  <a:pt x="0" y="5359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395923" y="2984484"/>
            <a:ext cx="704285" cy="704285"/>
          </a:xfrm>
          <a:custGeom>
            <a:avLst/>
            <a:gdLst/>
            <a:ahLst/>
            <a:cxnLst/>
            <a:rect l="l" t="t" r="r" b="b"/>
            <a:pathLst>
              <a:path w="704285" h="704285">
                <a:moveTo>
                  <a:pt x="0" y="0"/>
                </a:moveTo>
                <a:lnTo>
                  <a:pt x="704284" y="0"/>
                </a:lnTo>
                <a:lnTo>
                  <a:pt x="704284" y="704285"/>
                </a:lnTo>
                <a:lnTo>
                  <a:pt x="0" y="7042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932718" y="6088457"/>
            <a:ext cx="683110" cy="759324"/>
          </a:xfrm>
          <a:custGeom>
            <a:avLst/>
            <a:gdLst/>
            <a:ahLst/>
            <a:cxnLst/>
            <a:rect l="l" t="t" r="r" b="b"/>
            <a:pathLst>
              <a:path w="683110" h="759324">
                <a:moveTo>
                  <a:pt x="0" y="0"/>
                </a:moveTo>
                <a:lnTo>
                  <a:pt x="683110" y="0"/>
                </a:lnTo>
                <a:lnTo>
                  <a:pt x="683110" y="759324"/>
                </a:lnTo>
                <a:lnTo>
                  <a:pt x="0" y="7593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756220" y="4622370"/>
            <a:ext cx="6121412" cy="2630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10199" spc="-346">
                <a:solidFill>
                  <a:srgbClr val="DC5328"/>
                </a:solidFill>
                <a:latin typeface="Montserrat Bold"/>
              </a:rPr>
              <a:t>Our</a:t>
            </a:r>
          </a:p>
          <a:p>
            <a:pPr>
              <a:lnSpc>
                <a:spcPts val="10199"/>
              </a:lnSpc>
            </a:pPr>
            <a:r>
              <a:rPr lang="en-US" sz="10199" spc="-346">
                <a:solidFill>
                  <a:srgbClr val="DC5328"/>
                </a:solidFill>
                <a:latin typeface="Montserrat Bold"/>
              </a:rPr>
              <a:t>Service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127400" y="3140763"/>
            <a:ext cx="2852657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2E2E2E"/>
                </a:solidFill>
                <a:latin typeface="Open Sans Bold"/>
              </a:rPr>
              <a:t>Service 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772928" y="6194366"/>
            <a:ext cx="2852657" cy="481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2E2E2E"/>
                </a:solidFill>
                <a:latin typeface="Open Sans Bold"/>
              </a:rPr>
              <a:t>Service 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298326" y="3140763"/>
            <a:ext cx="2852657" cy="481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2E2E2E"/>
                </a:solidFill>
                <a:latin typeface="Open Sans Bold"/>
              </a:rPr>
              <a:t>Service 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979831" y="3648833"/>
            <a:ext cx="3911078" cy="1043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960"/>
              </a:lnSpc>
            </a:pPr>
            <a:r>
              <a:rPr lang="en-US" sz="5600" dirty="0">
                <a:solidFill>
                  <a:srgbClr val="2E2E2E"/>
                </a:solidFill>
                <a:latin typeface="Montserrat"/>
              </a:rPr>
              <a:t>Magazines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772928" y="6695381"/>
            <a:ext cx="3728600" cy="750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14"/>
              </a:lnSpc>
            </a:pPr>
            <a:r>
              <a:rPr lang="en-US" sz="3946">
                <a:solidFill>
                  <a:srgbClr val="2E2E2E"/>
                </a:solidFill>
                <a:latin typeface="Montserrat"/>
              </a:rPr>
              <a:t>Social Media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298326" y="3580835"/>
            <a:ext cx="3088072" cy="1058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60"/>
              </a:lnSpc>
            </a:pPr>
            <a:r>
              <a:rPr lang="en-US" sz="5600">
                <a:solidFill>
                  <a:srgbClr val="2E2E2E"/>
                </a:solidFill>
                <a:latin typeface="Montserrat"/>
              </a:rPr>
              <a:t>Website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2521" y="981075"/>
            <a:ext cx="7212016" cy="38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 spc="115">
                <a:solidFill>
                  <a:srgbClr val="000000"/>
                </a:solidFill>
                <a:latin typeface="Open Sans"/>
              </a:rPr>
              <a:t>PT Media Nikel Indonesia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708834">
            <a:off x="13071208" y="5385818"/>
            <a:ext cx="15289153" cy="15289153"/>
          </a:xfrm>
          <a:custGeom>
            <a:avLst/>
            <a:gdLst/>
            <a:ahLst/>
            <a:cxnLst/>
            <a:rect l="l" t="t" r="r" b="b"/>
            <a:pathLst>
              <a:path w="15289153" h="15289153">
                <a:moveTo>
                  <a:pt x="0" y="0"/>
                </a:moveTo>
                <a:lnTo>
                  <a:pt x="15289153" y="0"/>
                </a:lnTo>
                <a:lnTo>
                  <a:pt x="15289153" y="15289152"/>
                </a:lnTo>
                <a:lnTo>
                  <a:pt x="0" y="15289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991265">
            <a:off x="9147307" y="-9294852"/>
            <a:ext cx="12199733" cy="12199733"/>
          </a:xfrm>
          <a:custGeom>
            <a:avLst/>
            <a:gdLst/>
            <a:ahLst/>
            <a:cxnLst/>
            <a:rect l="l" t="t" r="r" b="b"/>
            <a:pathLst>
              <a:path w="12199733" h="12199733">
                <a:moveTo>
                  <a:pt x="0" y="0"/>
                </a:moveTo>
                <a:lnTo>
                  <a:pt x="12199734" y="0"/>
                </a:lnTo>
                <a:lnTo>
                  <a:pt x="12199734" y="12199734"/>
                </a:lnTo>
                <a:lnTo>
                  <a:pt x="0" y="121997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5400000">
            <a:off x="13949731" y="2302750"/>
            <a:ext cx="3887412" cy="3864879"/>
            <a:chOff x="0" y="0"/>
            <a:chExt cx="5183216" cy="5153172"/>
          </a:xfrm>
        </p:grpSpPr>
        <p:grpSp>
          <p:nvGrpSpPr>
            <p:cNvPr id="5" name="Group 5"/>
            <p:cNvGrpSpPr/>
            <p:nvPr/>
          </p:nvGrpSpPr>
          <p:grpSpPr>
            <a:xfrm rot="-2786193">
              <a:off x="987137" y="2127700"/>
              <a:ext cx="3508274" cy="621506"/>
              <a:chOff x="0" y="0"/>
              <a:chExt cx="620975" cy="11000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20975" cy="110008"/>
              </a:xfrm>
              <a:custGeom>
                <a:avLst/>
                <a:gdLst/>
                <a:ahLst/>
                <a:cxnLst/>
                <a:rect l="l" t="t" r="r" b="b"/>
                <a:pathLst>
                  <a:path w="620975" h="110008">
                    <a:moveTo>
                      <a:pt x="55004" y="0"/>
                    </a:moveTo>
                    <a:lnTo>
                      <a:pt x="565971" y="0"/>
                    </a:lnTo>
                    <a:cubicBezTo>
                      <a:pt x="596349" y="0"/>
                      <a:pt x="620975" y="24626"/>
                      <a:pt x="620975" y="55004"/>
                    </a:cubicBezTo>
                    <a:lnTo>
                      <a:pt x="620975" y="55004"/>
                    </a:lnTo>
                    <a:cubicBezTo>
                      <a:pt x="620975" y="69592"/>
                      <a:pt x="615180" y="83583"/>
                      <a:pt x="604865" y="93898"/>
                    </a:cubicBezTo>
                    <a:cubicBezTo>
                      <a:pt x="594549" y="104213"/>
                      <a:pt x="580559" y="110008"/>
                      <a:pt x="565971" y="110008"/>
                    </a:cubicBezTo>
                    <a:lnTo>
                      <a:pt x="55004" y="110008"/>
                    </a:lnTo>
                    <a:cubicBezTo>
                      <a:pt x="40416" y="110008"/>
                      <a:pt x="26426" y="104213"/>
                      <a:pt x="16110" y="93898"/>
                    </a:cubicBezTo>
                    <a:cubicBezTo>
                      <a:pt x="5795" y="83583"/>
                      <a:pt x="0" y="69592"/>
                      <a:pt x="0" y="55004"/>
                    </a:cubicBezTo>
                    <a:lnTo>
                      <a:pt x="0" y="55004"/>
                    </a:lnTo>
                    <a:cubicBezTo>
                      <a:pt x="0" y="40416"/>
                      <a:pt x="5795" y="26426"/>
                      <a:pt x="16110" y="16110"/>
                    </a:cubicBezTo>
                    <a:cubicBezTo>
                      <a:pt x="26426" y="5795"/>
                      <a:pt x="40416" y="0"/>
                      <a:pt x="55004" y="0"/>
                    </a:cubicBezTo>
                    <a:close/>
                  </a:path>
                </a:pathLst>
              </a:custGeom>
              <a:solidFill>
                <a:srgbClr val="FAE799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620975" cy="148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0" y="1914771"/>
              <a:ext cx="3238401" cy="323840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81418" y="0"/>
                    </a:moveTo>
                    <a:lnTo>
                      <a:pt x="631382" y="0"/>
                    </a:lnTo>
                    <a:cubicBezTo>
                      <a:pt x="679497" y="0"/>
                      <a:pt x="725641" y="19114"/>
                      <a:pt x="759664" y="53136"/>
                    </a:cubicBezTo>
                    <a:cubicBezTo>
                      <a:pt x="793686" y="87159"/>
                      <a:pt x="812800" y="133303"/>
                      <a:pt x="812800" y="181418"/>
                    </a:cubicBezTo>
                    <a:lnTo>
                      <a:pt x="812800" y="631382"/>
                    </a:lnTo>
                    <a:cubicBezTo>
                      <a:pt x="812800" y="679497"/>
                      <a:pt x="793686" y="725641"/>
                      <a:pt x="759664" y="759664"/>
                    </a:cubicBezTo>
                    <a:cubicBezTo>
                      <a:pt x="725641" y="793686"/>
                      <a:pt x="679497" y="812800"/>
                      <a:pt x="631382" y="812800"/>
                    </a:cubicBezTo>
                    <a:lnTo>
                      <a:pt x="181418" y="812800"/>
                    </a:lnTo>
                    <a:cubicBezTo>
                      <a:pt x="133303" y="812800"/>
                      <a:pt x="87159" y="793686"/>
                      <a:pt x="53136" y="759664"/>
                    </a:cubicBezTo>
                    <a:cubicBezTo>
                      <a:pt x="19114" y="725641"/>
                      <a:pt x="0" y="679497"/>
                      <a:pt x="0" y="631382"/>
                    </a:cubicBezTo>
                    <a:lnTo>
                      <a:pt x="0" y="181418"/>
                    </a:lnTo>
                    <a:cubicBezTo>
                      <a:pt x="0" y="133303"/>
                      <a:pt x="19114" y="87159"/>
                      <a:pt x="53136" y="53136"/>
                    </a:cubicBezTo>
                    <a:cubicBezTo>
                      <a:pt x="87159" y="19114"/>
                      <a:pt x="133303" y="0"/>
                      <a:pt x="181418" y="0"/>
                    </a:cubicBezTo>
                    <a:close/>
                  </a:path>
                </a:pathLst>
              </a:custGeom>
              <a:solidFill>
                <a:srgbClr val="FAE799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2978007" y="0"/>
              <a:ext cx="2205209" cy="2205209"/>
              <a:chOff x="0" y="0"/>
              <a:chExt cx="553481" cy="55348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53481" cy="553481"/>
              </a:xfrm>
              <a:custGeom>
                <a:avLst/>
                <a:gdLst/>
                <a:ahLst/>
                <a:cxnLst/>
                <a:rect l="l" t="t" r="r" b="b"/>
                <a:pathLst>
                  <a:path w="553481" h="553481">
                    <a:moveTo>
                      <a:pt x="266417" y="0"/>
                    </a:moveTo>
                    <a:lnTo>
                      <a:pt x="287064" y="0"/>
                    </a:lnTo>
                    <a:cubicBezTo>
                      <a:pt x="434202" y="0"/>
                      <a:pt x="553481" y="119279"/>
                      <a:pt x="553481" y="266417"/>
                    </a:cubicBezTo>
                    <a:lnTo>
                      <a:pt x="553481" y="287064"/>
                    </a:lnTo>
                    <a:cubicBezTo>
                      <a:pt x="553481" y="357722"/>
                      <a:pt x="525412" y="425486"/>
                      <a:pt x="475449" y="475449"/>
                    </a:cubicBezTo>
                    <a:cubicBezTo>
                      <a:pt x="425486" y="525412"/>
                      <a:pt x="357722" y="553481"/>
                      <a:pt x="287064" y="553481"/>
                    </a:cubicBezTo>
                    <a:lnTo>
                      <a:pt x="266417" y="553481"/>
                    </a:lnTo>
                    <a:cubicBezTo>
                      <a:pt x="195759" y="553481"/>
                      <a:pt x="127995" y="525412"/>
                      <a:pt x="78032" y="475449"/>
                    </a:cubicBezTo>
                    <a:cubicBezTo>
                      <a:pt x="28069" y="425486"/>
                      <a:pt x="0" y="357722"/>
                      <a:pt x="0" y="287064"/>
                    </a:cubicBezTo>
                    <a:lnTo>
                      <a:pt x="0" y="266417"/>
                    </a:lnTo>
                    <a:cubicBezTo>
                      <a:pt x="0" y="195759"/>
                      <a:pt x="28069" y="127995"/>
                      <a:pt x="78032" y="78032"/>
                    </a:cubicBezTo>
                    <a:cubicBezTo>
                      <a:pt x="127995" y="28069"/>
                      <a:pt x="195759" y="0"/>
                      <a:pt x="266417" y="0"/>
                    </a:cubicBezTo>
                    <a:close/>
                  </a:path>
                </a:pathLst>
              </a:custGeom>
              <a:solidFill>
                <a:srgbClr val="FAE799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553481" cy="5915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 rot="-10800000">
            <a:off x="12017291" y="4928643"/>
            <a:ext cx="3887412" cy="3864879"/>
            <a:chOff x="0" y="0"/>
            <a:chExt cx="5183216" cy="5153172"/>
          </a:xfrm>
        </p:grpSpPr>
        <p:grpSp>
          <p:nvGrpSpPr>
            <p:cNvPr id="15" name="Group 15"/>
            <p:cNvGrpSpPr/>
            <p:nvPr/>
          </p:nvGrpSpPr>
          <p:grpSpPr>
            <a:xfrm rot="-2786193">
              <a:off x="987137" y="2127700"/>
              <a:ext cx="3508274" cy="621506"/>
              <a:chOff x="0" y="0"/>
              <a:chExt cx="620975" cy="11000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20975" cy="110008"/>
              </a:xfrm>
              <a:custGeom>
                <a:avLst/>
                <a:gdLst/>
                <a:ahLst/>
                <a:cxnLst/>
                <a:rect l="l" t="t" r="r" b="b"/>
                <a:pathLst>
                  <a:path w="620975" h="110008">
                    <a:moveTo>
                      <a:pt x="55004" y="0"/>
                    </a:moveTo>
                    <a:lnTo>
                      <a:pt x="565971" y="0"/>
                    </a:lnTo>
                    <a:cubicBezTo>
                      <a:pt x="596349" y="0"/>
                      <a:pt x="620975" y="24626"/>
                      <a:pt x="620975" y="55004"/>
                    </a:cubicBezTo>
                    <a:lnTo>
                      <a:pt x="620975" y="55004"/>
                    </a:lnTo>
                    <a:cubicBezTo>
                      <a:pt x="620975" y="69592"/>
                      <a:pt x="615180" y="83583"/>
                      <a:pt x="604865" y="93898"/>
                    </a:cubicBezTo>
                    <a:cubicBezTo>
                      <a:pt x="594549" y="104213"/>
                      <a:pt x="580559" y="110008"/>
                      <a:pt x="565971" y="110008"/>
                    </a:cubicBezTo>
                    <a:lnTo>
                      <a:pt x="55004" y="110008"/>
                    </a:lnTo>
                    <a:cubicBezTo>
                      <a:pt x="40416" y="110008"/>
                      <a:pt x="26426" y="104213"/>
                      <a:pt x="16110" y="93898"/>
                    </a:cubicBezTo>
                    <a:cubicBezTo>
                      <a:pt x="5795" y="83583"/>
                      <a:pt x="0" y="69592"/>
                      <a:pt x="0" y="55004"/>
                    </a:cubicBezTo>
                    <a:lnTo>
                      <a:pt x="0" y="55004"/>
                    </a:lnTo>
                    <a:cubicBezTo>
                      <a:pt x="0" y="40416"/>
                      <a:pt x="5795" y="26426"/>
                      <a:pt x="16110" y="16110"/>
                    </a:cubicBezTo>
                    <a:cubicBezTo>
                      <a:pt x="26426" y="5795"/>
                      <a:pt x="40416" y="0"/>
                      <a:pt x="55004" y="0"/>
                    </a:cubicBezTo>
                    <a:close/>
                  </a:path>
                </a:pathLst>
              </a:custGeom>
              <a:solidFill>
                <a:srgbClr val="9D9E9D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620975" cy="148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1914771"/>
              <a:ext cx="3238401" cy="3238401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81418" y="0"/>
                    </a:moveTo>
                    <a:lnTo>
                      <a:pt x="631382" y="0"/>
                    </a:lnTo>
                    <a:cubicBezTo>
                      <a:pt x="679497" y="0"/>
                      <a:pt x="725641" y="19114"/>
                      <a:pt x="759664" y="53136"/>
                    </a:cubicBezTo>
                    <a:cubicBezTo>
                      <a:pt x="793686" y="87159"/>
                      <a:pt x="812800" y="133303"/>
                      <a:pt x="812800" y="181418"/>
                    </a:cubicBezTo>
                    <a:lnTo>
                      <a:pt x="812800" y="631382"/>
                    </a:lnTo>
                    <a:cubicBezTo>
                      <a:pt x="812800" y="679497"/>
                      <a:pt x="793686" y="725641"/>
                      <a:pt x="759664" y="759664"/>
                    </a:cubicBezTo>
                    <a:cubicBezTo>
                      <a:pt x="725641" y="793686"/>
                      <a:pt x="679497" y="812800"/>
                      <a:pt x="631382" y="812800"/>
                    </a:cubicBezTo>
                    <a:lnTo>
                      <a:pt x="181418" y="812800"/>
                    </a:lnTo>
                    <a:cubicBezTo>
                      <a:pt x="133303" y="812800"/>
                      <a:pt x="87159" y="793686"/>
                      <a:pt x="53136" y="759664"/>
                    </a:cubicBezTo>
                    <a:cubicBezTo>
                      <a:pt x="19114" y="725641"/>
                      <a:pt x="0" y="679497"/>
                      <a:pt x="0" y="631382"/>
                    </a:cubicBezTo>
                    <a:lnTo>
                      <a:pt x="0" y="181418"/>
                    </a:lnTo>
                    <a:cubicBezTo>
                      <a:pt x="0" y="133303"/>
                      <a:pt x="19114" y="87159"/>
                      <a:pt x="53136" y="53136"/>
                    </a:cubicBezTo>
                    <a:cubicBezTo>
                      <a:pt x="87159" y="19114"/>
                      <a:pt x="133303" y="0"/>
                      <a:pt x="181418" y="0"/>
                    </a:cubicBezTo>
                    <a:close/>
                  </a:path>
                </a:pathLst>
              </a:custGeom>
              <a:solidFill>
                <a:srgbClr val="9D9E9D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978007" y="0"/>
              <a:ext cx="2205209" cy="2205209"/>
              <a:chOff x="0" y="0"/>
              <a:chExt cx="553481" cy="553481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553481" cy="553481"/>
              </a:xfrm>
              <a:custGeom>
                <a:avLst/>
                <a:gdLst/>
                <a:ahLst/>
                <a:cxnLst/>
                <a:rect l="l" t="t" r="r" b="b"/>
                <a:pathLst>
                  <a:path w="553481" h="553481">
                    <a:moveTo>
                      <a:pt x="266417" y="0"/>
                    </a:moveTo>
                    <a:lnTo>
                      <a:pt x="287064" y="0"/>
                    </a:lnTo>
                    <a:cubicBezTo>
                      <a:pt x="434202" y="0"/>
                      <a:pt x="553481" y="119279"/>
                      <a:pt x="553481" y="266417"/>
                    </a:cubicBezTo>
                    <a:lnTo>
                      <a:pt x="553481" y="287064"/>
                    </a:lnTo>
                    <a:cubicBezTo>
                      <a:pt x="553481" y="357722"/>
                      <a:pt x="525412" y="425486"/>
                      <a:pt x="475449" y="475449"/>
                    </a:cubicBezTo>
                    <a:cubicBezTo>
                      <a:pt x="425486" y="525412"/>
                      <a:pt x="357722" y="553481"/>
                      <a:pt x="287064" y="553481"/>
                    </a:cubicBezTo>
                    <a:lnTo>
                      <a:pt x="266417" y="553481"/>
                    </a:lnTo>
                    <a:cubicBezTo>
                      <a:pt x="195759" y="553481"/>
                      <a:pt x="127995" y="525412"/>
                      <a:pt x="78032" y="475449"/>
                    </a:cubicBezTo>
                    <a:cubicBezTo>
                      <a:pt x="28069" y="425486"/>
                      <a:pt x="0" y="357722"/>
                      <a:pt x="0" y="287064"/>
                    </a:cubicBezTo>
                    <a:lnTo>
                      <a:pt x="0" y="266417"/>
                    </a:lnTo>
                    <a:cubicBezTo>
                      <a:pt x="0" y="195759"/>
                      <a:pt x="28069" y="127995"/>
                      <a:pt x="78032" y="78032"/>
                    </a:cubicBezTo>
                    <a:cubicBezTo>
                      <a:pt x="127995" y="28069"/>
                      <a:pt x="195759" y="0"/>
                      <a:pt x="266417" y="0"/>
                    </a:cubicBezTo>
                    <a:close/>
                  </a:path>
                </a:pathLst>
              </a:custGeom>
              <a:solidFill>
                <a:srgbClr val="9D9E9D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553481" cy="5915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4" name="Freeform 24"/>
          <p:cNvSpPr/>
          <p:nvPr/>
        </p:nvSpPr>
        <p:spPr>
          <a:xfrm rot="1832860">
            <a:off x="1435931" y="3570580"/>
            <a:ext cx="6796913" cy="5216631"/>
          </a:xfrm>
          <a:custGeom>
            <a:avLst/>
            <a:gdLst/>
            <a:ahLst/>
            <a:cxnLst/>
            <a:rect l="l" t="t" r="r" b="b"/>
            <a:pathLst>
              <a:path w="6796913" h="5216631">
                <a:moveTo>
                  <a:pt x="0" y="0"/>
                </a:moveTo>
                <a:lnTo>
                  <a:pt x="6796913" y="0"/>
                </a:lnTo>
                <a:lnTo>
                  <a:pt x="6796913" y="5216630"/>
                </a:lnTo>
                <a:lnTo>
                  <a:pt x="0" y="52166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 rot="-5400000">
            <a:off x="9443224" y="3120844"/>
            <a:ext cx="3887412" cy="3864879"/>
            <a:chOff x="0" y="0"/>
            <a:chExt cx="5183216" cy="5153172"/>
          </a:xfrm>
        </p:grpSpPr>
        <p:grpSp>
          <p:nvGrpSpPr>
            <p:cNvPr id="26" name="Group 26"/>
            <p:cNvGrpSpPr/>
            <p:nvPr/>
          </p:nvGrpSpPr>
          <p:grpSpPr>
            <a:xfrm rot="-2786193">
              <a:off x="987137" y="2127700"/>
              <a:ext cx="3508274" cy="621506"/>
              <a:chOff x="0" y="0"/>
              <a:chExt cx="620975" cy="11000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620975" cy="110008"/>
              </a:xfrm>
              <a:custGeom>
                <a:avLst/>
                <a:gdLst/>
                <a:ahLst/>
                <a:cxnLst/>
                <a:rect l="l" t="t" r="r" b="b"/>
                <a:pathLst>
                  <a:path w="620975" h="110008">
                    <a:moveTo>
                      <a:pt x="55004" y="0"/>
                    </a:moveTo>
                    <a:lnTo>
                      <a:pt x="565971" y="0"/>
                    </a:lnTo>
                    <a:cubicBezTo>
                      <a:pt x="596349" y="0"/>
                      <a:pt x="620975" y="24626"/>
                      <a:pt x="620975" y="55004"/>
                    </a:cubicBezTo>
                    <a:lnTo>
                      <a:pt x="620975" y="55004"/>
                    </a:lnTo>
                    <a:cubicBezTo>
                      <a:pt x="620975" y="69592"/>
                      <a:pt x="615180" y="83583"/>
                      <a:pt x="604865" y="93898"/>
                    </a:cubicBezTo>
                    <a:cubicBezTo>
                      <a:pt x="594549" y="104213"/>
                      <a:pt x="580559" y="110008"/>
                      <a:pt x="565971" y="110008"/>
                    </a:cubicBezTo>
                    <a:lnTo>
                      <a:pt x="55004" y="110008"/>
                    </a:lnTo>
                    <a:cubicBezTo>
                      <a:pt x="40416" y="110008"/>
                      <a:pt x="26426" y="104213"/>
                      <a:pt x="16110" y="93898"/>
                    </a:cubicBezTo>
                    <a:cubicBezTo>
                      <a:pt x="5795" y="83583"/>
                      <a:pt x="0" y="69592"/>
                      <a:pt x="0" y="55004"/>
                    </a:cubicBezTo>
                    <a:lnTo>
                      <a:pt x="0" y="55004"/>
                    </a:lnTo>
                    <a:cubicBezTo>
                      <a:pt x="0" y="40416"/>
                      <a:pt x="5795" y="26426"/>
                      <a:pt x="16110" y="16110"/>
                    </a:cubicBezTo>
                    <a:cubicBezTo>
                      <a:pt x="26426" y="5795"/>
                      <a:pt x="40416" y="0"/>
                      <a:pt x="55004" y="0"/>
                    </a:cubicBezTo>
                    <a:close/>
                  </a:path>
                </a:pathLst>
              </a:custGeom>
              <a:solidFill>
                <a:srgbClr val="DC5328"/>
              </a:solidFill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620975" cy="148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0" y="1914771"/>
              <a:ext cx="3238401" cy="3238401"/>
              <a:chOff x="0" y="0"/>
              <a:chExt cx="812800" cy="8128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81418" y="0"/>
                    </a:moveTo>
                    <a:lnTo>
                      <a:pt x="631382" y="0"/>
                    </a:lnTo>
                    <a:cubicBezTo>
                      <a:pt x="679497" y="0"/>
                      <a:pt x="725641" y="19114"/>
                      <a:pt x="759664" y="53136"/>
                    </a:cubicBezTo>
                    <a:cubicBezTo>
                      <a:pt x="793686" y="87159"/>
                      <a:pt x="812800" y="133303"/>
                      <a:pt x="812800" y="181418"/>
                    </a:cubicBezTo>
                    <a:lnTo>
                      <a:pt x="812800" y="631382"/>
                    </a:lnTo>
                    <a:cubicBezTo>
                      <a:pt x="812800" y="679497"/>
                      <a:pt x="793686" y="725641"/>
                      <a:pt x="759664" y="759664"/>
                    </a:cubicBezTo>
                    <a:cubicBezTo>
                      <a:pt x="725641" y="793686"/>
                      <a:pt x="679497" y="812800"/>
                      <a:pt x="631382" y="812800"/>
                    </a:cubicBezTo>
                    <a:lnTo>
                      <a:pt x="181418" y="812800"/>
                    </a:lnTo>
                    <a:cubicBezTo>
                      <a:pt x="133303" y="812800"/>
                      <a:pt x="87159" y="793686"/>
                      <a:pt x="53136" y="759664"/>
                    </a:cubicBezTo>
                    <a:cubicBezTo>
                      <a:pt x="19114" y="725641"/>
                      <a:pt x="0" y="679497"/>
                      <a:pt x="0" y="631382"/>
                    </a:cubicBezTo>
                    <a:lnTo>
                      <a:pt x="0" y="181418"/>
                    </a:lnTo>
                    <a:cubicBezTo>
                      <a:pt x="0" y="133303"/>
                      <a:pt x="19114" y="87159"/>
                      <a:pt x="53136" y="53136"/>
                    </a:cubicBezTo>
                    <a:cubicBezTo>
                      <a:pt x="87159" y="19114"/>
                      <a:pt x="133303" y="0"/>
                      <a:pt x="181418" y="0"/>
                    </a:cubicBezTo>
                    <a:close/>
                  </a:path>
                </a:pathLst>
              </a:custGeom>
              <a:solidFill>
                <a:srgbClr val="DC5328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2978007" y="0"/>
              <a:ext cx="2205209" cy="2205209"/>
              <a:chOff x="0" y="0"/>
              <a:chExt cx="553481" cy="553481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553481" cy="553481"/>
              </a:xfrm>
              <a:custGeom>
                <a:avLst/>
                <a:gdLst/>
                <a:ahLst/>
                <a:cxnLst/>
                <a:rect l="l" t="t" r="r" b="b"/>
                <a:pathLst>
                  <a:path w="553481" h="553481">
                    <a:moveTo>
                      <a:pt x="266417" y="0"/>
                    </a:moveTo>
                    <a:lnTo>
                      <a:pt x="287064" y="0"/>
                    </a:lnTo>
                    <a:cubicBezTo>
                      <a:pt x="434202" y="0"/>
                      <a:pt x="553481" y="119279"/>
                      <a:pt x="553481" y="266417"/>
                    </a:cubicBezTo>
                    <a:lnTo>
                      <a:pt x="553481" y="287064"/>
                    </a:lnTo>
                    <a:cubicBezTo>
                      <a:pt x="553481" y="357722"/>
                      <a:pt x="525412" y="425486"/>
                      <a:pt x="475449" y="475449"/>
                    </a:cubicBezTo>
                    <a:cubicBezTo>
                      <a:pt x="425486" y="525412"/>
                      <a:pt x="357722" y="553481"/>
                      <a:pt x="287064" y="553481"/>
                    </a:cubicBezTo>
                    <a:lnTo>
                      <a:pt x="266417" y="553481"/>
                    </a:lnTo>
                    <a:cubicBezTo>
                      <a:pt x="195759" y="553481"/>
                      <a:pt x="127995" y="525412"/>
                      <a:pt x="78032" y="475449"/>
                    </a:cubicBezTo>
                    <a:cubicBezTo>
                      <a:pt x="28069" y="425486"/>
                      <a:pt x="0" y="357722"/>
                      <a:pt x="0" y="287064"/>
                    </a:cubicBezTo>
                    <a:lnTo>
                      <a:pt x="0" y="266417"/>
                    </a:lnTo>
                    <a:cubicBezTo>
                      <a:pt x="0" y="195759"/>
                      <a:pt x="28069" y="127995"/>
                      <a:pt x="78032" y="78032"/>
                    </a:cubicBezTo>
                    <a:cubicBezTo>
                      <a:pt x="127995" y="28069"/>
                      <a:pt x="195759" y="0"/>
                      <a:pt x="266417" y="0"/>
                    </a:cubicBezTo>
                    <a:close/>
                  </a:path>
                </a:pathLst>
              </a:custGeom>
              <a:solidFill>
                <a:srgbClr val="DC5328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553481" cy="5915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11375663" y="430054"/>
            <a:ext cx="3887412" cy="3864879"/>
            <a:chOff x="0" y="0"/>
            <a:chExt cx="5183216" cy="5153172"/>
          </a:xfrm>
        </p:grpSpPr>
        <p:grpSp>
          <p:nvGrpSpPr>
            <p:cNvPr id="36" name="Group 36"/>
            <p:cNvGrpSpPr/>
            <p:nvPr/>
          </p:nvGrpSpPr>
          <p:grpSpPr>
            <a:xfrm rot="-2786193">
              <a:off x="987137" y="2127700"/>
              <a:ext cx="3508274" cy="621506"/>
              <a:chOff x="0" y="0"/>
              <a:chExt cx="620975" cy="110008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620975" cy="110008"/>
              </a:xfrm>
              <a:custGeom>
                <a:avLst/>
                <a:gdLst/>
                <a:ahLst/>
                <a:cxnLst/>
                <a:rect l="l" t="t" r="r" b="b"/>
                <a:pathLst>
                  <a:path w="620975" h="110008">
                    <a:moveTo>
                      <a:pt x="55004" y="0"/>
                    </a:moveTo>
                    <a:lnTo>
                      <a:pt x="565971" y="0"/>
                    </a:lnTo>
                    <a:cubicBezTo>
                      <a:pt x="596349" y="0"/>
                      <a:pt x="620975" y="24626"/>
                      <a:pt x="620975" y="55004"/>
                    </a:cubicBezTo>
                    <a:lnTo>
                      <a:pt x="620975" y="55004"/>
                    </a:lnTo>
                    <a:cubicBezTo>
                      <a:pt x="620975" y="69592"/>
                      <a:pt x="615180" y="83583"/>
                      <a:pt x="604865" y="93898"/>
                    </a:cubicBezTo>
                    <a:cubicBezTo>
                      <a:pt x="594549" y="104213"/>
                      <a:pt x="580559" y="110008"/>
                      <a:pt x="565971" y="110008"/>
                    </a:cubicBezTo>
                    <a:lnTo>
                      <a:pt x="55004" y="110008"/>
                    </a:lnTo>
                    <a:cubicBezTo>
                      <a:pt x="40416" y="110008"/>
                      <a:pt x="26426" y="104213"/>
                      <a:pt x="16110" y="93898"/>
                    </a:cubicBezTo>
                    <a:cubicBezTo>
                      <a:pt x="5795" y="83583"/>
                      <a:pt x="0" y="69592"/>
                      <a:pt x="0" y="55004"/>
                    </a:cubicBezTo>
                    <a:lnTo>
                      <a:pt x="0" y="55004"/>
                    </a:lnTo>
                    <a:cubicBezTo>
                      <a:pt x="0" y="40416"/>
                      <a:pt x="5795" y="26426"/>
                      <a:pt x="16110" y="16110"/>
                    </a:cubicBezTo>
                    <a:cubicBezTo>
                      <a:pt x="26426" y="5795"/>
                      <a:pt x="40416" y="0"/>
                      <a:pt x="55004" y="0"/>
                    </a:cubicBezTo>
                    <a:close/>
                  </a:path>
                </a:pathLst>
              </a:custGeom>
              <a:solidFill>
                <a:srgbClr val="F1977B"/>
              </a:solidFill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0" y="-38100"/>
                <a:ext cx="620975" cy="148108"/>
              </a:xfrm>
              <a:prstGeom prst="rect">
                <a:avLst/>
              </a:prstGeom>
            </p:spPr>
            <p:txBody>
              <a:bodyPr lIns="58120" tIns="58120" rIns="58120" bIns="5812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0" y="1914771"/>
              <a:ext cx="3238401" cy="3238401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8570" y="0"/>
                    </a:moveTo>
                    <a:lnTo>
                      <a:pt x="654230" y="0"/>
                    </a:lnTo>
                    <a:cubicBezTo>
                      <a:pt x="696285" y="0"/>
                      <a:pt x="736618" y="16706"/>
                      <a:pt x="766356" y="46444"/>
                    </a:cubicBezTo>
                    <a:cubicBezTo>
                      <a:pt x="796094" y="76182"/>
                      <a:pt x="812800" y="116515"/>
                      <a:pt x="812800" y="158570"/>
                    </a:cubicBezTo>
                    <a:lnTo>
                      <a:pt x="812800" y="654230"/>
                    </a:lnTo>
                    <a:cubicBezTo>
                      <a:pt x="812800" y="696285"/>
                      <a:pt x="796094" y="736618"/>
                      <a:pt x="766356" y="766356"/>
                    </a:cubicBezTo>
                    <a:cubicBezTo>
                      <a:pt x="736618" y="796094"/>
                      <a:pt x="696285" y="812800"/>
                      <a:pt x="654230" y="812800"/>
                    </a:cubicBezTo>
                    <a:lnTo>
                      <a:pt x="158570" y="812800"/>
                    </a:lnTo>
                    <a:cubicBezTo>
                      <a:pt x="116515" y="812800"/>
                      <a:pt x="76182" y="796094"/>
                      <a:pt x="46444" y="766356"/>
                    </a:cubicBezTo>
                    <a:cubicBezTo>
                      <a:pt x="16706" y="736618"/>
                      <a:pt x="0" y="696285"/>
                      <a:pt x="0" y="654230"/>
                    </a:cubicBezTo>
                    <a:lnTo>
                      <a:pt x="0" y="158570"/>
                    </a:lnTo>
                    <a:cubicBezTo>
                      <a:pt x="0" y="116515"/>
                      <a:pt x="16706" y="76182"/>
                      <a:pt x="46444" y="46444"/>
                    </a:cubicBezTo>
                    <a:cubicBezTo>
                      <a:pt x="76182" y="16706"/>
                      <a:pt x="116515" y="0"/>
                      <a:pt x="158570" y="0"/>
                    </a:cubicBezTo>
                    <a:close/>
                  </a:path>
                </a:pathLst>
              </a:custGeom>
              <a:solidFill>
                <a:srgbClr val="F1977B"/>
              </a:solidFill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8120" tIns="58120" rIns="58120" bIns="5812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2978007" y="0"/>
              <a:ext cx="2205209" cy="2205209"/>
              <a:chOff x="0" y="0"/>
              <a:chExt cx="553481" cy="553481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553481" cy="553481"/>
              </a:xfrm>
              <a:custGeom>
                <a:avLst/>
                <a:gdLst/>
                <a:ahLst/>
                <a:cxnLst/>
                <a:rect l="l" t="t" r="r" b="b"/>
                <a:pathLst>
                  <a:path w="553481" h="553481">
                    <a:moveTo>
                      <a:pt x="232864" y="0"/>
                    </a:moveTo>
                    <a:lnTo>
                      <a:pt x="320617" y="0"/>
                    </a:lnTo>
                    <a:cubicBezTo>
                      <a:pt x="382376" y="0"/>
                      <a:pt x="441606" y="24534"/>
                      <a:pt x="485277" y="68204"/>
                    </a:cubicBezTo>
                    <a:cubicBezTo>
                      <a:pt x="528947" y="111875"/>
                      <a:pt x="553481" y="171105"/>
                      <a:pt x="553481" y="232864"/>
                    </a:cubicBezTo>
                    <a:lnTo>
                      <a:pt x="553481" y="320617"/>
                    </a:lnTo>
                    <a:cubicBezTo>
                      <a:pt x="553481" y="382376"/>
                      <a:pt x="528947" y="441606"/>
                      <a:pt x="485277" y="485277"/>
                    </a:cubicBezTo>
                    <a:cubicBezTo>
                      <a:pt x="441606" y="528947"/>
                      <a:pt x="382376" y="553481"/>
                      <a:pt x="320617" y="553481"/>
                    </a:cubicBezTo>
                    <a:lnTo>
                      <a:pt x="232864" y="553481"/>
                    </a:lnTo>
                    <a:cubicBezTo>
                      <a:pt x="171105" y="553481"/>
                      <a:pt x="111875" y="528947"/>
                      <a:pt x="68204" y="485277"/>
                    </a:cubicBezTo>
                    <a:cubicBezTo>
                      <a:pt x="24534" y="441606"/>
                      <a:pt x="0" y="382376"/>
                      <a:pt x="0" y="320617"/>
                    </a:cubicBezTo>
                    <a:lnTo>
                      <a:pt x="0" y="232864"/>
                    </a:lnTo>
                    <a:cubicBezTo>
                      <a:pt x="0" y="171105"/>
                      <a:pt x="24534" y="111875"/>
                      <a:pt x="68204" y="68204"/>
                    </a:cubicBezTo>
                    <a:cubicBezTo>
                      <a:pt x="111875" y="24534"/>
                      <a:pt x="171105" y="0"/>
                      <a:pt x="232864" y="0"/>
                    </a:cubicBezTo>
                    <a:close/>
                  </a:path>
                </a:pathLst>
              </a:custGeom>
              <a:solidFill>
                <a:srgbClr val="F1977B"/>
              </a:solidFill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0" y="-38100"/>
                <a:ext cx="553481" cy="591581"/>
              </a:xfrm>
              <a:prstGeom prst="rect">
                <a:avLst/>
              </a:prstGeom>
            </p:spPr>
            <p:txBody>
              <a:bodyPr lIns="58120" tIns="58120" rIns="58120" bIns="5812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45" name="Freeform 45"/>
          <p:cNvSpPr/>
          <p:nvPr/>
        </p:nvSpPr>
        <p:spPr>
          <a:xfrm>
            <a:off x="9790664" y="3514264"/>
            <a:ext cx="981088" cy="920997"/>
          </a:xfrm>
          <a:custGeom>
            <a:avLst/>
            <a:gdLst/>
            <a:ahLst/>
            <a:cxnLst/>
            <a:rect l="l" t="t" r="r" b="b"/>
            <a:pathLst>
              <a:path w="981088" h="920997">
                <a:moveTo>
                  <a:pt x="0" y="0"/>
                </a:moveTo>
                <a:lnTo>
                  <a:pt x="981088" y="0"/>
                </a:lnTo>
                <a:lnTo>
                  <a:pt x="981088" y="920996"/>
                </a:lnTo>
                <a:lnTo>
                  <a:pt x="0" y="9209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2309094" y="7556554"/>
            <a:ext cx="1110107" cy="868659"/>
          </a:xfrm>
          <a:custGeom>
            <a:avLst/>
            <a:gdLst/>
            <a:ahLst/>
            <a:cxnLst/>
            <a:rect l="l" t="t" r="r" b="b"/>
            <a:pathLst>
              <a:path w="1110107" h="868659">
                <a:moveTo>
                  <a:pt x="0" y="0"/>
                </a:moveTo>
                <a:lnTo>
                  <a:pt x="1110107" y="0"/>
                </a:lnTo>
                <a:lnTo>
                  <a:pt x="1110107" y="868659"/>
                </a:lnTo>
                <a:lnTo>
                  <a:pt x="0" y="8686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16534316" y="4928643"/>
            <a:ext cx="971467" cy="969038"/>
          </a:xfrm>
          <a:custGeom>
            <a:avLst/>
            <a:gdLst/>
            <a:ahLst/>
            <a:cxnLst/>
            <a:rect l="l" t="t" r="r" b="b"/>
            <a:pathLst>
              <a:path w="971467" h="969038">
                <a:moveTo>
                  <a:pt x="0" y="0"/>
                </a:moveTo>
                <a:lnTo>
                  <a:pt x="971466" y="0"/>
                </a:lnTo>
                <a:lnTo>
                  <a:pt x="971466" y="969038"/>
                </a:lnTo>
                <a:lnTo>
                  <a:pt x="0" y="9690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4007452" y="781867"/>
            <a:ext cx="924288" cy="924288"/>
          </a:xfrm>
          <a:custGeom>
            <a:avLst/>
            <a:gdLst/>
            <a:ahLst/>
            <a:cxnLst/>
            <a:rect l="l" t="t" r="r" b="b"/>
            <a:pathLst>
              <a:path w="924288" h="924288">
                <a:moveTo>
                  <a:pt x="0" y="0"/>
                </a:moveTo>
                <a:lnTo>
                  <a:pt x="924288" y="0"/>
                </a:lnTo>
                <a:lnTo>
                  <a:pt x="924288" y="924288"/>
                </a:lnTo>
                <a:lnTo>
                  <a:pt x="0" y="92428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 rot="-8402029">
            <a:off x="-7113204" y="7339706"/>
            <a:ext cx="12269998" cy="12269998"/>
          </a:xfrm>
          <a:custGeom>
            <a:avLst/>
            <a:gdLst/>
            <a:ahLst/>
            <a:cxnLst/>
            <a:rect l="l" t="t" r="r" b="b"/>
            <a:pathLst>
              <a:path w="12269998" h="12269998">
                <a:moveTo>
                  <a:pt x="0" y="0"/>
                </a:moveTo>
                <a:lnTo>
                  <a:pt x="12269998" y="0"/>
                </a:lnTo>
                <a:lnTo>
                  <a:pt x="12269998" y="12269999"/>
                </a:lnTo>
                <a:lnTo>
                  <a:pt x="0" y="1226999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47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 rot="-571835">
            <a:off x="419251" y="2876679"/>
            <a:ext cx="7543262" cy="5693031"/>
          </a:xfrm>
          <a:custGeom>
            <a:avLst/>
            <a:gdLst/>
            <a:ahLst/>
            <a:cxnLst/>
            <a:rect l="l" t="t" r="r" b="b"/>
            <a:pathLst>
              <a:path w="7543262" h="5693031">
                <a:moveTo>
                  <a:pt x="0" y="0"/>
                </a:moveTo>
                <a:lnTo>
                  <a:pt x="7543262" y="0"/>
                </a:lnTo>
                <a:lnTo>
                  <a:pt x="7543262" y="5693031"/>
                </a:lnTo>
                <a:lnTo>
                  <a:pt x="0" y="569303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41264" t="-37066" r="-42838" b="-33689"/>
            </a:stretch>
          </a:blipFill>
        </p:spPr>
      </p:sp>
      <p:sp>
        <p:nvSpPr>
          <p:cNvPr id="51" name="Freeform 51"/>
          <p:cNvSpPr/>
          <p:nvPr/>
        </p:nvSpPr>
        <p:spPr>
          <a:xfrm rot="-3033469">
            <a:off x="2471647" y="4179415"/>
            <a:ext cx="6385101" cy="5723292"/>
          </a:xfrm>
          <a:custGeom>
            <a:avLst/>
            <a:gdLst/>
            <a:ahLst/>
            <a:cxnLst/>
            <a:rect l="l" t="t" r="r" b="b"/>
            <a:pathLst>
              <a:path w="6385101" h="5723292">
                <a:moveTo>
                  <a:pt x="0" y="0"/>
                </a:moveTo>
                <a:lnTo>
                  <a:pt x="6385102" y="0"/>
                </a:lnTo>
                <a:lnTo>
                  <a:pt x="6385102" y="5723292"/>
                </a:lnTo>
                <a:lnTo>
                  <a:pt x="0" y="572329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16236" r="-22424" b="-8312"/>
            </a:stretch>
          </a:blipFill>
        </p:spPr>
      </p:sp>
      <p:sp>
        <p:nvSpPr>
          <p:cNvPr id="52" name="AutoShape 52"/>
          <p:cNvSpPr/>
          <p:nvPr/>
        </p:nvSpPr>
        <p:spPr>
          <a:xfrm flipV="1">
            <a:off x="1028700" y="9197022"/>
            <a:ext cx="16230600" cy="80328"/>
          </a:xfrm>
          <a:prstGeom prst="line">
            <a:avLst/>
          </a:prstGeom>
          <a:ln w="38100" cap="flat">
            <a:solidFill>
              <a:srgbClr val="73737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3" name="TextBox 53"/>
          <p:cNvSpPr txBox="1"/>
          <p:nvPr/>
        </p:nvSpPr>
        <p:spPr>
          <a:xfrm>
            <a:off x="11303176" y="5310213"/>
            <a:ext cx="1669795" cy="365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2"/>
              </a:lnSpc>
            </a:pPr>
            <a:r>
              <a:rPr lang="en-US" sz="2802" spc="-95" dirty="0">
                <a:solidFill>
                  <a:srgbClr val="000000"/>
                </a:solidFill>
                <a:latin typeface="Montserrat Bold"/>
              </a:rPr>
              <a:t>2 Years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80313" y="5657288"/>
            <a:ext cx="2241193" cy="691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2"/>
              </a:lnSpc>
            </a:pPr>
            <a:r>
              <a:rPr lang="en-US" sz="1783">
                <a:solidFill>
                  <a:srgbClr val="000000"/>
                </a:solidFill>
                <a:latin typeface="Montserrat"/>
              </a:rPr>
              <a:t>Years of working experience.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3474947" y="5326564"/>
            <a:ext cx="2557658" cy="719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4"/>
              </a:lnSpc>
            </a:pPr>
            <a:r>
              <a:rPr lang="en-US" sz="5364" spc="-182">
                <a:solidFill>
                  <a:srgbClr val="000000"/>
                </a:solidFill>
                <a:latin typeface="Montserrat Bold"/>
              </a:rPr>
              <a:t>40+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3590966" y="5998172"/>
            <a:ext cx="2132762" cy="781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296" dirty="0">
                <a:solidFill>
                  <a:srgbClr val="000000"/>
                </a:solidFill>
                <a:latin typeface="Montserrat"/>
              </a:rPr>
              <a:t>Number of Clients who have worked with Media Nikel Indonesia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4340285" y="2781630"/>
            <a:ext cx="1670225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5"/>
              </a:lnSpc>
            </a:pPr>
            <a:r>
              <a:rPr lang="en-US" sz="2625" spc="-89" dirty="0">
                <a:solidFill>
                  <a:srgbClr val="000000"/>
                </a:solidFill>
                <a:latin typeface="Montserrat Bold"/>
              </a:rPr>
              <a:t>2 Months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4245776" y="3144484"/>
            <a:ext cx="1786829" cy="115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6"/>
              </a:lnSpc>
            </a:pPr>
            <a:r>
              <a:rPr lang="en-US" sz="1441" dirty="0">
                <a:solidFill>
                  <a:srgbClr val="000000"/>
                </a:solidFill>
                <a:latin typeface="Montserrat"/>
              </a:rPr>
              <a:t>Publication of Media Nikel Indonesia Magazine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1552059" y="2490098"/>
            <a:ext cx="2064959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1"/>
              </a:lnSpc>
            </a:pPr>
            <a:r>
              <a:rPr lang="en-US" sz="2201" spc="-74" dirty="0">
                <a:solidFill>
                  <a:srgbClr val="000000"/>
                </a:solidFill>
                <a:latin typeface="Montserrat Bold"/>
              </a:rPr>
              <a:t>1000+ Copies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1523475" y="3056811"/>
            <a:ext cx="2122127" cy="641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5"/>
              </a:lnSpc>
            </a:pPr>
            <a:r>
              <a:rPr lang="en-US" sz="1665">
                <a:solidFill>
                  <a:srgbClr val="000000"/>
                </a:solidFill>
                <a:latin typeface="Montserrat"/>
              </a:rPr>
              <a:t>Daily orders from our costomers.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028699" y="1228725"/>
            <a:ext cx="6900345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10199" spc="-346" dirty="0">
                <a:solidFill>
                  <a:srgbClr val="DC5328"/>
                </a:solidFill>
                <a:latin typeface="Montserrat Bold"/>
              </a:rPr>
              <a:t>Magazines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108149" y="2531809"/>
            <a:ext cx="5486961" cy="608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19"/>
              </a:lnSpc>
            </a:pPr>
            <a:r>
              <a:rPr lang="en-US" sz="3199">
                <a:solidFill>
                  <a:srgbClr val="2E2E2E"/>
                </a:solidFill>
                <a:latin typeface="Montserrat"/>
              </a:rPr>
              <a:t>Media Nikel Indonesia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91265">
            <a:off x="9147307" y="-9294852"/>
            <a:ext cx="12199733" cy="12199733"/>
          </a:xfrm>
          <a:custGeom>
            <a:avLst/>
            <a:gdLst/>
            <a:ahLst/>
            <a:cxnLst/>
            <a:rect l="l" t="t" r="r" b="b"/>
            <a:pathLst>
              <a:path w="12199733" h="12199733">
                <a:moveTo>
                  <a:pt x="0" y="0"/>
                </a:moveTo>
                <a:lnTo>
                  <a:pt x="12199734" y="0"/>
                </a:lnTo>
                <a:lnTo>
                  <a:pt x="12199734" y="12199734"/>
                </a:lnTo>
                <a:lnTo>
                  <a:pt x="0" y="12199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708834">
            <a:off x="13071208" y="5385818"/>
            <a:ext cx="15289153" cy="15289153"/>
          </a:xfrm>
          <a:custGeom>
            <a:avLst/>
            <a:gdLst/>
            <a:ahLst/>
            <a:cxnLst/>
            <a:rect l="l" t="t" r="r" b="b"/>
            <a:pathLst>
              <a:path w="15289153" h="15289153">
                <a:moveTo>
                  <a:pt x="0" y="0"/>
                </a:moveTo>
                <a:lnTo>
                  <a:pt x="15289153" y="0"/>
                </a:lnTo>
                <a:lnTo>
                  <a:pt x="15289153" y="15289152"/>
                </a:lnTo>
                <a:lnTo>
                  <a:pt x="0" y="15289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1252347" y="3299334"/>
            <a:ext cx="7253478" cy="5567044"/>
          </a:xfrm>
          <a:custGeom>
            <a:avLst/>
            <a:gdLst/>
            <a:ahLst/>
            <a:cxnLst/>
            <a:rect l="l" t="t" r="r" b="b"/>
            <a:pathLst>
              <a:path w="7253478" h="5567044">
                <a:moveTo>
                  <a:pt x="0" y="0"/>
                </a:moveTo>
                <a:lnTo>
                  <a:pt x="7253478" y="0"/>
                </a:lnTo>
                <a:lnTo>
                  <a:pt x="7253478" y="5567045"/>
                </a:lnTo>
                <a:lnTo>
                  <a:pt x="0" y="55670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 rot="-8402029">
            <a:off x="-7113204" y="7339706"/>
            <a:ext cx="12269998" cy="12269998"/>
          </a:xfrm>
          <a:custGeom>
            <a:avLst/>
            <a:gdLst/>
            <a:ahLst/>
            <a:cxnLst/>
            <a:rect l="l" t="t" r="r" b="b"/>
            <a:pathLst>
              <a:path w="12269998" h="12269998">
                <a:moveTo>
                  <a:pt x="0" y="0"/>
                </a:moveTo>
                <a:lnTo>
                  <a:pt x="12269998" y="0"/>
                </a:lnTo>
                <a:lnTo>
                  <a:pt x="12269998" y="12269999"/>
                </a:lnTo>
                <a:lnTo>
                  <a:pt x="0" y="122699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7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46" name="AutoShape 46"/>
          <p:cNvSpPr/>
          <p:nvPr/>
        </p:nvSpPr>
        <p:spPr>
          <a:xfrm flipV="1">
            <a:off x="1028700" y="9197022"/>
            <a:ext cx="16230600" cy="80328"/>
          </a:xfrm>
          <a:prstGeom prst="line">
            <a:avLst/>
          </a:prstGeom>
          <a:ln w="38100" cap="flat">
            <a:solidFill>
              <a:srgbClr val="73737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1" name="Freeform 51"/>
          <p:cNvSpPr/>
          <p:nvPr/>
        </p:nvSpPr>
        <p:spPr>
          <a:xfrm>
            <a:off x="838866" y="3425039"/>
            <a:ext cx="8228934" cy="6150847"/>
          </a:xfrm>
          <a:custGeom>
            <a:avLst/>
            <a:gdLst/>
            <a:ahLst/>
            <a:cxnLst/>
            <a:rect l="l" t="t" r="r" b="b"/>
            <a:pathLst>
              <a:path w="8228934" h="6150847">
                <a:moveTo>
                  <a:pt x="0" y="0"/>
                </a:moveTo>
                <a:lnTo>
                  <a:pt x="8228934" y="0"/>
                </a:lnTo>
                <a:lnTo>
                  <a:pt x="8228934" y="6150847"/>
                </a:lnTo>
                <a:lnTo>
                  <a:pt x="0" y="61508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52" name="TextBox 52"/>
          <p:cNvSpPr txBox="1"/>
          <p:nvPr/>
        </p:nvSpPr>
        <p:spPr>
          <a:xfrm>
            <a:off x="1028700" y="1228725"/>
            <a:ext cx="6121412" cy="134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10199" spc="-346">
                <a:solidFill>
                  <a:srgbClr val="DC5328"/>
                </a:solidFill>
                <a:latin typeface="Montserrat Bold"/>
              </a:rPr>
              <a:t>Website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108149" y="2531809"/>
            <a:ext cx="5486961" cy="608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19"/>
              </a:lnSpc>
            </a:pPr>
            <a:r>
              <a:rPr lang="en-US" sz="3199">
                <a:solidFill>
                  <a:srgbClr val="2E2E2E"/>
                </a:solidFill>
                <a:latin typeface="Montserrat"/>
              </a:rPr>
              <a:t>www.nikel.co.id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4E57387-9368-6A1E-E84A-7FDDD7B1E39A}"/>
              </a:ext>
            </a:extLst>
          </p:cNvPr>
          <p:cNvGrpSpPr/>
          <p:nvPr/>
        </p:nvGrpSpPr>
        <p:grpSpPr>
          <a:xfrm>
            <a:off x="9448800" y="437633"/>
            <a:ext cx="8371387" cy="8363467"/>
            <a:chOff x="9523487" y="502911"/>
            <a:chExt cx="8371387" cy="8363467"/>
          </a:xfrm>
        </p:grpSpPr>
        <p:grpSp>
          <p:nvGrpSpPr>
            <p:cNvPr id="64" name="Group 4">
              <a:extLst>
                <a:ext uri="{FF2B5EF4-FFF2-40B4-BE49-F238E27FC236}">
                  <a16:creationId xmlns:a16="http://schemas.microsoft.com/office/drawing/2014/main" id="{78191678-F648-D4AA-CCB8-56A60D99C069}"/>
                </a:ext>
              </a:extLst>
            </p:cNvPr>
            <p:cNvGrpSpPr/>
            <p:nvPr/>
          </p:nvGrpSpPr>
          <p:grpSpPr>
            <a:xfrm rot="5400000">
              <a:off x="14018729" y="2375606"/>
              <a:ext cx="3887412" cy="3864879"/>
              <a:chOff x="0" y="0"/>
              <a:chExt cx="5183216" cy="5153172"/>
            </a:xfrm>
          </p:grpSpPr>
          <p:grpSp>
            <p:nvGrpSpPr>
              <p:cNvPr id="107" name="Group 5">
                <a:extLst>
                  <a:ext uri="{FF2B5EF4-FFF2-40B4-BE49-F238E27FC236}">
                    <a16:creationId xmlns:a16="http://schemas.microsoft.com/office/drawing/2014/main" id="{C2BCD5B0-A2A5-C079-BE0F-46BB913C646F}"/>
                  </a:ext>
                </a:extLst>
              </p:cNvPr>
              <p:cNvGrpSpPr/>
              <p:nvPr/>
            </p:nvGrpSpPr>
            <p:grpSpPr>
              <a:xfrm rot="-2786193">
                <a:off x="987137" y="2127700"/>
                <a:ext cx="3508274" cy="621506"/>
                <a:chOff x="0" y="0"/>
                <a:chExt cx="620975" cy="110008"/>
              </a:xfrm>
            </p:grpSpPr>
            <p:sp>
              <p:nvSpPr>
                <p:cNvPr id="114" name="Freeform 6">
                  <a:extLst>
                    <a:ext uri="{FF2B5EF4-FFF2-40B4-BE49-F238E27FC236}">
                      <a16:creationId xmlns:a16="http://schemas.microsoft.com/office/drawing/2014/main" id="{0B19E83D-1B26-EAD1-E0A0-9FDEC17853C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20975" cy="110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975" h="110008">
                      <a:moveTo>
                        <a:pt x="55004" y="0"/>
                      </a:moveTo>
                      <a:lnTo>
                        <a:pt x="565971" y="0"/>
                      </a:lnTo>
                      <a:cubicBezTo>
                        <a:pt x="596349" y="0"/>
                        <a:pt x="620975" y="24626"/>
                        <a:pt x="620975" y="55004"/>
                      </a:cubicBezTo>
                      <a:lnTo>
                        <a:pt x="620975" y="55004"/>
                      </a:lnTo>
                      <a:cubicBezTo>
                        <a:pt x="620975" y="69592"/>
                        <a:pt x="615180" y="83583"/>
                        <a:pt x="604865" y="93898"/>
                      </a:cubicBezTo>
                      <a:cubicBezTo>
                        <a:pt x="594549" y="104213"/>
                        <a:pt x="580559" y="110008"/>
                        <a:pt x="565971" y="110008"/>
                      </a:cubicBezTo>
                      <a:lnTo>
                        <a:pt x="55004" y="110008"/>
                      </a:lnTo>
                      <a:cubicBezTo>
                        <a:pt x="40416" y="110008"/>
                        <a:pt x="26426" y="104213"/>
                        <a:pt x="16110" y="93898"/>
                      </a:cubicBezTo>
                      <a:cubicBezTo>
                        <a:pt x="5795" y="83583"/>
                        <a:pt x="0" y="69592"/>
                        <a:pt x="0" y="55004"/>
                      </a:cubicBezTo>
                      <a:lnTo>
                        <a:pt x="0" y="55004"/>
                      </a:lnTo>
                      <a:cubicBezTo>
                        <a:pt x="0" y="40416"/>
                        <a:pt x="5795" y="26426"/>
                        <a:pt x="16110" y="16110"/>
                      </a:cubicBezTo>
                      <a:cubicBezTo>
                        <a:pt x="26426" y="5795"/>
                        <a:pt x="40416" y="0"/>
                        <a:pt x="55004" y="0"/>
                      </a:cubicBezTo>
                      <a:close/>
                    </a:path>
                  </a:pathLst>
                </a:custGeom>
                <a:solidFill>
                  <a:srgbClr val="FAE799"/>
                </a:solidFill>
              </p:spPr>
            </p:sp>
            <p:sp>
              <p:nvSpPr>
                <p:cNvPr id="115" name="TextBox 7">
                  <a:extLst>
                    <a:ext uri="{FF2B5EF4-FFF2-40B4-BE49-F238E27FC236}">
                      <a16:creationId xmlns:a16="http://schemas.microsoft.com/office/drawing/2014/main" id="{94A42621-2076-6A0D-3284-99D442710FC7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620975" cy="148108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08" name="Group 8">
                <a:extLst>
                  <a:ext uri="{FF2B5EF4-FFF2-40B4-BE49-F238E27FC236}">
                    <a16:creationId xmlns:a16="http://schemas.microsoft.com/office/drawing/2014/main" id="{D7D6F65C-5897-CA7A-EC21-3B45194BDFBB}"/>
                  </a:ext>
                </a:extLst>
              </p:cNvPr>
              <p:cNvGrpSpPr/>
              <p:nvPr/>
            </p:nvGrpSpPr>
            <p:grpSpPr>
              <a:xfrm>
                <a:off x="0" y="1914771"/>
                <a:ext cx="3238401" cy="3238401"/>
                <a:chOff x="0" y="0"/>
                <a:chExt cx="812800" cy="812800"/>
              </a:xfrm>
            </p:grpSpPr>
            <p:sp>
              <p:nvSpPr>
                <p:cNvPr id="112" name="Freeform 9">
                  <a:extLst>
                    <a:ext uri="{FF2B5EF4-FFF2-40B4-BE49-F238E27FC236}">
                      <a16:creationId xmlns:a16="http://schemas.microsoft.com/office/drawing/2014/main" id="{600E6430-BFF8-3318-970E-681F771613E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181418" y="0"/>
                      </a:moveTo>
                      <a:lnTo>
                        <a:pt x="631382" y="0"/>
                      </a:lnTo>
                      <a:cubicBezTo>
                        <a:pt x="679497" y="0"/>
                        <a:pt x="725641" y="19114"/>
                        <a:pt x="759664" y="53136"/>
                      </a:cubicBezTo>
                      <a:cubicBezTo>
                        <a:pt x="793686" y="87159"/>
                        <a:pt x="812800" y="133303"/>
                        <a:pt x="812800" y="181418"/>
                      </a:cubicBezTo>
                      <a:lnTo>
                        <a:pt x="812800" y="631382"/>
                      </a:lnTo>
                      <a:cubicBezTo>
                        <a:pt x="812800" y="679497"/>
                        <a:pt x="793686" y="725641"/>
                        <a:pt x="759664" y="759664"/>
                      </a:cubicBezTo>
                      <a:cubicBezTo>
                        <a:pt x="725641" y="793686"/>
                        <a:pt x="679497" y="812800"/>
                        <a:pt x="631382" y="812800"/>
                      </a:cubicBezTo>
                      <a:lnTo>
                        <a:pt x="181418" y="812800"/>
                      </a:lnTo>
                      <a:cubicBezTo>
                        <a:pt x="133303" y="812800"/>
                        <a:pt x="87159" y="793686"/>
                        <a:pt x="53136" y="759664"/>
                      </a:cubicBezTo>
                      <a:cubicBezTo>
                        <a:pt x="19114" y="725641"/>
                        <a:pt x="0" y="679497"/>
                        <a:pt x="0" y="631382"/>
                      </a:cubicBezTo>
                      <a:lnTo>
                        <a:pt x="0" y="181418"/>
                      </a:lnTo>
                      <a:cubicBezTo>
                        <a:pt x="0" y="133303"/>
                        <a:pt x="19114" y="87159"/>
                        <a:pt x="53136" y="53136"/>
                      </a:cubicBezTo>
                      <a:cubicBezTo>
                        <a:pt x="87159" y="19114"/>
                        <a:pt x="133303" y="0"/>
                        <a:pt x="181418" y="0"/>
                      </a:cubicBezTo>
                      <a:close/>
                    </a:path>
                  </a:pathLst>
                </a:custGeom>
                <a:solidFill>
                  <a:srgbClr val="FAE799"/>
                </a:solidFill>
              </p:spPr>
            </p:sp>
            <p:sp>
              <p:nvSpPr>
                <p:cNvPr id="113" name="TextBox 10">
                  <a:extLst>
                    <a:ext uri="{FF2B5EF4-FFF2-40B4-BE49-F238E27FC236}">
                      <a16:creationId xmlns:a16="http://schemas.microsoft.com/office/drawing/2014/main" id="{EEF51DA5-3746-47BC-ADFD-7745AEC95479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12800" cy="8509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09" name="Group 11">
                <a:extLst>
                  <a:ext uri="{FF2B5EF4-FFF2-40B4-BE49-F238E27FC236}">
                    <a16:creationId xmlns:a16="http://schemas.microsoft.com/office/drawing/2014/main" id="{2BE34EFB-A790-3AE9-32F5-0C3156E121A5}"/>
                  </a:ext>
                </a:extLst>
              </p:cNvPr>
              <p:cNvGrpSpPr/>
              <p:nvPr/>
            </p:nvGrpSpPr>
            <p:grpSpPr>
              <a:xfrm>
                <a:off x="2978007" y="0"/>
                <a:ext cx="2205209" cy="2205209"/>
                <a:chOff x="0" y="0"/>
                <a:chExt cx="553481" cy="553481"/>
              </a:xfrm>
            </p:grpSpPr>
            <p:sp>
              <p:nvSpPr>
                <p:cNvPr id="110" name="Freeform 12">
                  <a:extLst>
                    <a:ext uri="{FF2B5EF4-FFF2-40B4-BE49-F238E27FC236}">
                      <a16:creationId xmlns:a16="http://schemas.microsoft.com/office/drawing/2014/main" id="{271A432B-ACBE-0334-62A0-D31D485AB59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53481" cy="55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481" h="553481">
                      <a:moveTo>
                        <a:pt x="266417" y="0"/>
                      </a:moveTo>
                      <a:lnTo>
                        <a:pt x="287064" y="0"/>
                      </a:lnTo>
                      <a:cubicBezTo>
                        <a:pt x="434202" y="0"/>
                        <a:pt x="553481" y="119279"/>
                        <a:pt x="553481" y="266417"/>
                      </a:cubicBezTo>
                      <a:lnTo>
                        <a:pt x="553481" y="287064"/>
                      </a:lnTo>
                      <a:cubicBezTo>
                        <a:pt x="553481" y="357722"/>
                        <a:pt x="525412" y="425486"/>
                        <a:pt x="475449" y="475449"/>
                      </a:cubicBezTo>
                      <a:cubicBezTo>
                        <a:pt x="425486" y="525412"/>
                        <a:pt x="357722" y="553481"/>
                        <a:pt x="287064" y="553481"/>
                      </a:cubicBezTo>
                      <a:lnTo>
                        <a:pt x="266417" y="553481"/>
                      </a:lnTo>
                      <a:cubicBezTo>
                        <a:pt x="195759" y="553481"/>
                        <a:pt x="127995" y="525412"/>
                        <a:pt x="78032" y="475449"/>
                      </a:cubicBezTo>
                      <a:cubicBezTo>
                        <a:pt x="28069" y="425486"/>
                        <a:pt x="0" y="357722"/>
                        <a:pt x="0" y="287064"/>
                      </a:cubicBezTo>
                      <a:lnTo>
                        <a:pt x="0" y="266417"/>
                      </a:lnTo>
                      <a:cubicBezTo>
                        <a:pt x="0" y="195759"/>
                        <a:pt x="28069" y="127995"/>
                        <a:pt x="78032" y="78032"/>
                      </a:cubicBezTo>
                      <a:cubicBezTo>
                        <a:pt x="127995" y="28069"/>
                        <a:pt x="195759" y="0"/>
                        <a:pt x="266417" y="0"/>
                      </a:cubicBezTo>
                      <a:close/>
                    </a:path>
                  </a:pathLst>
                </a:custGeom>
                <a:solidFill>
                  <a:srgbClr val="FAE799"/>
                </a:solidFill>
              </p:spPr>
            </p:sp>
            <p:sp>
              <p:nvSpPr>
                <p:cNvPr id="111" name="TextBox 13">
                  <a:extLst>
                    <a:ext uri="{FF2B5EF4-FFF2-40B4-BE49-F238E27FC236}">
                      <a16:creationId xmlns:a16="http://schemas.microsoft.com/office/drawing/2014/main" id="{8F6EBE06-60C5-E3B3-BEE8-AAECF52C1B51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553481" cy="591581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grpSp>
          <p:nvGrpSpPr>
            <p:cNvPr id="65" name="Group 14">
              <a:extLst>
                <a:ext uri="{FF2B5EF4-FFF2-40B4-BE49-F238E27FC236}">
                  <a16:creationId xmlns:a16="http://schemas.microsoft.com/office/drawing/2014/main" id="{576ECBDC-EA2A-7BC4-A4F1-6B4D574286E7}"/>
                </a:ext>
              </a:extLst>
            </p:cNvPr>
            <p:cNvGrpSpPr/>
            <p:nvPr/>
          </p:nvGrpSpPr>
          <p:grpSpPr>
            <a:xfrm rot="-10800000">
              <a:off x="12086289" y="5001499"/>
              <a:ext cx="3887412" cy="3864879"/>
              <a:chOff x="0" y="0"/>
              <a:chExt cx="5183216" cy="5153172"/>
            </a:xfrm>
          </p:grpSpPr>
          <p:grpSp>
            <p:nvGrpSpPr>
              <p:cNvPr id="98" name="Group 15">
                <a:extLst>
                  <a:ext uri="{FF2B5EF4-FFF2-40B4-BE49-F238E27FC236}">
                    <a16:creationId xmlns:a16="http://schemas.microsoft.com/office/drawing/2014/main" id="{E834B847-C73D-AD8B-EA30-5810F39CFC39}"/>
                  </a:ext>
                </a:extLst>
              </p:cNvPr>
              <p:cNvGrpSpPr/>
              <p:nvPr/>
            </p:nvGrpSpPr>
            <p:grpSpPr>
              <a:xfrm rot="-2786193">
                <a:off x="987137" y="2127700"/>
                <a:ext cx="3508274" cy="621506"/>
                <a:chOff x="0" y="0"/>
                <a:chExt cx="620975" cy="110008"/>
              </a:xfrm>
            </p:grpSpPr>
            <p:sp>
              <p:nvSpPr>
                <p:cNvPr id="105" name="Freeform 16">
                  <a:extLst>
                    <a:ext uri="{FF2B5EF4-FFF2-40B4-BE49-F238E27FC236}">
                      <a16:creationId xmlns:a16="http://schemas.microsoft.com/office/drawing/2014/main" id="{ECE8601D-F0F5-2976-C8BC-D9EAE022EC5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20975" cy="110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975" h="110008">
                      <a:moveTo>
                        <a:pt x="55004" y="0"/>
                      </a:moveTo>
                      <a:lnTo>
                        <a:pt x="565971" y="0"/>
                      </a:lnTo>
                      <a:cubicBezTo>
                        <a:pt x="596349" y="0"/>
                        <a:pt x="620975" y="24626"/>
                        <a:pt x="620975" y="55004"/>
                      </a:cubicBezTo>
                      <a:lnTo>
                        <a:pt x="620975" y="55004"/>
                      </a:lnTo>
                      <a:cubicBezTo>
                        <a:pt x="620975" y="69592"/>
                        <a:pt x="615180" y="83583"/>
                        <a:pt x="604865" y="93898"/>
                      </a:cubicBezTo>
                      <a:cubicBezTo>
                        <a:pt x="594549" y="104213"/>
                        <a:pt x="580559" y="110008"/>
                        <a:pt x="565971" y="110008"/>
                      </a:cubicBezTo>
                      <a:lnTo>
                        <a:pt x="55004" y="110008"/>
                      </a:lnTo>
                      <a:cubicBezTo>
                        <a:pt x="40416" y="110008"/>
                        <a:pt x="26426" y="104213"/>
                        <a:pt x="16110" y="93898"/>
                      </a:cubicBezTo>
                      <a:cubicBezTo>
                        <a:pt x="5795" y="83583"/>
                        <a:pt x="0" y="69592"/>
                        <a:pt x="0" y="55004"/>
                      </a:cubicBezTo>
                      <a:lnTo>
                        <a:pt x="0" y="55004"/>
                      </a:lnTo>
                      <a:cubicBezTo>
                        <a:pt x="0" y="40416"/>
                        <a:pt x="5795" y="26426"/>
                        <a:pt x="16110" y="16110"/>
                      </a:cubicBezTo>
                      <a:cubicBezTo>
                        <a:pt x="26426" y="5795"/>
                        <a:pt x="40416" y="0"/>
                        <a:pt x="55004" y="0"/>
                      </a:cubicBezTo>
                      <a:close/>
                    </a:path>
                  </a:pathLst>
                </a:custGeom>
                <a:solidFill>
                  <a:srgbClr val="9D9E9D"/>
                </a:solidFill>
              </p:spPr>
            </p:sp>
            <p:sp>
              <p:nvSpPr>
                <p:cNvPr id="106" name="TextBox 17">
                  <a:extLst>
                    <a:ext uri="{FF2B5EF4-FFF2-40B4-BE49-F238E27FC236}">
                      <a16:creationId xmlns:a16="http://schemas.microsoft.com/office/drawing/2014/main" id="{20DEA77E-F3B2-74F3-6A95-E8EAB019DC70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620975" cy="148108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99" name="Group 18">
                <a:extLst>
                  <a:ext uri="{FF2B5EF4-FFF2-40B4-BE49-F238E27FC236}">
                    <a16:creationId xmlns:a16="http://schemas.microsoft.com/office/drawing/2014/main" id="{4E600D4B-8E45-9677-685B-34D15807318E}"/>
                  </a:ext>
                </a:extLst>
              </p:cNvPr>
              <p:cNvGrpSpPr/>
              <p:nvPr/>
            </p:nvGrpSpPr>
            <p:grpSpPr>
              <a:xfrm>
                <a:off x="0" y="1914771"/>
                <a:ext cx="3238401" cy="3238401"/>
                <a:chOff x="0" y="0"/>
                <a:chExt cx="812800" cy="812800"/>
              </a:xfrm>
            </p:grpSpPr>
            <p:sp>
              <p:nvSpPr>
                <p:cNvPr id="103" name="Freeform 19">
                  <a:extLst>
                    <a:ext uri="{FF2B5EF4-FFF2-40B4-BE49-F238E27FC236}">
                      <a16:creationId xmlns:a16="http://schemas.microsoft.com/office/drawing/2014/main" id="{3A7B4FE9-6B91-9E90-6A5C-F1982C8F115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181418" y="0"/>
                      </a:moveTo>
                      <a:lnTo>
                        <a:pt x="631382" y="0"/>
                      </a:lnTo>
                      <a:cubicBezTo>
                        <a:pt x="679497" y="0"/>
                        <a:pt x="725641" y="19114"/>
                        <a:pt x="759664" y="53136"/>
                      </a:cubicBezTo>
                      <a:cubicBezTo>
                        <a:pt x="793686" y="87159"/>
                        <a:pt x="812800" y="133303"/>
                        <a:pt x="812800" y="181418"/>
                      </a:cubicBezTo>
                      <a:lnTo>
                        <a:pt x="812800" y="631382"/>
                      </a:lnTo>
                      <a:cubicBezTo>
                        <a:pt x="812800" y="679497"/>
                        <a:pt x="793686" y="725641"/>
                        <a:pt x="759664" y="759664"/>
                      </a:cubicBezTo>
                      <a:cubicBezTo>
                        <a:pt x="725641" y="793686"/>
                        <a:pt x="679497" y="812800"/>
                        <a:pt x="631382" y="812800"/>
                      </a:cubicBezTo>
                      <a:lnTo>
                        <a:pt x="181418" y="812800"/>
                      </a:lnTo>
                      <a:cubicBezTo>
                        <a:pt x="133303" y="812800"/>
                        <a:pt x="87159" y="793686"/>
                        <a:pt x="53136" y="759664"/>
                      </a:cubicBezTo>
                      <a:cubicBezTo>
                        <a:pt x="19114" y="725641"/>
                        <a:pt x="0" y="679497"/>
                        <a:pt x="0" y="631382"/>
                      </a:cubicBezTo>
                      <a:lnTo>
                        <a:pt x="0" y="181418"/>
                      </a:lnTo>
                      <a:cubicBezTo>
                        <a:pt x="0" y="133303"/>
                        <a:pt x="19114" y="87159"/>
                        <a:pt x="53136" y="53136"/>
                      </a:cubicBezTo>
                      <a:cubicBezTo>
                        <a:pt x="87159" y="19114"/>
                        <a:pt x="133303" y="0"/>
                        <a:pt x="181418" y="0"/>
                      </a:cubicBezTo>
                      <a:close/>
                    </a:path>
                  </a:pathLst>
                </a:custGeom>
                <a:solidFill>
                  <a:srgbClr val="9D9E9D"/>
                </a:solidFill>
              </p:spPr>
            </p:sp>
            <p:sp>
              <p:nvSpPr>
                <p:cNvPr id="104" name="TextBox 20">
                  <a:extLst>
                    <a:ext uri="{FF2B5EF4-FFF2-40B4-BE49-F238E27FC236}">
                      <a16:creationId xmlns:a16="http://schemas.microsoft.com/office/drawing/2014/main" id="{FBF0CF70-947D-0CC2-DA87-9517B48C77FD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12800" cy="8509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00" name="Group 21">
                <a:extLst>
                  <a:ext uri="{FF2B5EF4-FFF2-40B4-BE49-F238E27FC236}">
                    <a16:creationId xmlns:a16="http://schemas.microsoft.com/office/drawing/2014/main" id="{4841C574-29EA-5B66-3F02-661D4919C13B}"/>
                  </a:ext>
                </a:extLst>
              </p:cNvPr>
              <p:cNvGrpSpPr/>
              <p:nvPr/>
            </p:nvGrpSpPr>
            <p:grpSpPr>
              <a:xfrm>
                <a:off x="2978007" y="0"/>
                <a:ext cx="2205209" cy="2205209"/>
                <a:chOff x="0" y="0"/>
                <a:chExt cx="553481" cy="553481"/>
              </a:xfrm>
            </p:grpSpPr>
            <p:sp>
              <p:nvSpPr>
                <p:cNvPr id="101" name="Freeform 22">
                  <a:extLst>
                    <a:ext uri="{FF2B5EF4-FFF2-40B4-BE49-F238E27FC236}">
                      <a16:creationId xmlns:a16="http://schemas.microsoft.com/office/drawing/2014/main" id="{329065DA-F9C2-37F5-A2B9-16BFB88044F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53481" cy="55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481" h="553481">
                      <a:moveTo>
                        <a:pt x="266417" y="0"/>
                      </a:moveTo>
                      <a:lnTo>
                        <a:pt x="287064" y="0"/>
                      </a:lnTo>
                      <a:cubicBezTo>
                        <a:pt x="434202" y="0"/>
                        <a:pt x="553481" y="119279"/>
                        <a:pt x="553481" y="266417"/>
                      </a:cubicBezTo>
                      <a:lnTo>
                        <a:pt x="553481" y="287064"/>
                      </a:lnTo>
                      <a:cubicBezTo>
                        <a:pt x="553481" y="357722"/>
                        <a:pt x="525412" y="425486"/>
                        <a:pt x="475449" y="475449"/>
                      </a:cubicBezTo>
                      <a:cubicBezTo>
                        <a:pt x="425486" y="525412"/>
                        <a:pt x="357722" y="553481"/>
                        <a:pt x="287064" y="553481"/>
                      </a:cubicBezTo>
                      <a:lnTo>
                        <a:pt x="266417" y="553481"/>
                      </a:lnTo>
                      <a:cubicBezTo>
                        <a:pt x="195759" y="553481"/>
                        <a:pt x="127995" y="525412"/>
                        <a:pt x="78032" y="475449"/>
                      </a:cubicBezTo>
                      <a:cubicBezTo>
                        <a:pt x="28069" y="425486"/>
                        <a:pt x="0" y="357722"/>
                        <a:pt x="0" y="287064"/>
                      </a:cubicBezTo>
                      <a:lnTo>
                        <a:pt x="0" y="266417"/>
                      </a:lnTo>
                      <a:cubicBezTo>
                        <a:pt x="0" y="195759"/>
                        <a:pt x="28069" y="127995"/>
                        <a:pt x="78032" y="78032"/>
                      </a:cubicBezTo>
                      <a:cubicBezTo>
                        <a:pt x="127995" y="28069"/>
                        <a:pt x="195759" y="0"/>
                        <a:pt x="266417" y="0"/>
                      </a:cubicBezTo>
                      <a:close/>
                    </a:path>
                  </a:pathLst>
                </a:custGeom>
                <a:solidFill>
                  <a:srgbClr val="9D9E9D"/>
                </a:solidFill>
              </p:spPr>
            </p:sp>
            <p:sp>
              <p:nvSpPr>
                <p:cNvPr id="102" name="TextBox 23">
                  <a:extLst>
                    <a:ext uri="{FF2B5EF4-FFF2-40B4-BE49-F238E27FC236}">
                      <a16:creationId xmlns:a16="http://schemas.microsoft.com/office/drawing/2014/main" id="{E2EF09F8-4E02-B052-E1A2-90312CDDB5A6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553481" cy="591581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grpSp>
          <p:nvGrpSpPr>
            <p:cNvPr id="66" name="Group 24">
              <a:extLst>
                <a:ext uri="{FF2B5EF4-FFF2-40B4-BE49-F238E27FC236}">
                  <a16:creationId xmlns:a16="http://schemas.microsoft.com/office/drawing/2014/main" id="{828FC98A-89D6-551D-2AB2-A478B165A93A}"/>
                </a:ext>
              </a:extLst>
            </p:cNvPr>
            <p:cNvGrpSpPr/>
            <p:nvPr/>
          </p:nvGrpSpPr>
          <p:grpSpPr>
            <a:xfrm rot="-5400000">
              <a:off x="9512221" y="3193700"/>
              <a:ext cx="3887412" cy="3864879"/>
              <a:chOff x="0" y="0"/>
              <a:chExt cx="5183216" cy="5153172"/>
            </a:xfrm>
          </p:grpSpPr>
          <p:grpSp>
            <p:nvGrpSpPr>
              <p:cNvPr id="89" name="Group 25">
                <a:extLst>
                  <a:ext uri="{FF2B5EF4-FFF2-40B4-BE49-F238E27FC236}">
                    <a16:creationId xmlns:a16="http://schemas.microsoft.com/office/drawing/2014/main" id="{B20F4943-751D-08BB-9C5A-074166A6C748}"/>
                  </a:ext>
                </a:extLst>
              </p:cNvPr>
              <p:cNvGrpSpPr/>
              <p:nvPr/>
            </p:nvGrpSpPr>
            <p:grpSpPr>
              <a:xfrm rot="-2786193">
                <a:off x="987137" y="2127700"/>
                <a:ext cx="3508274" cy="621506"/>
                <a:chOff x="0" y="0"/>
                <a:chExt cx="620975" cy="110008"/>
              </a:xfrm>
            </p:grpSpPr>
            <p:sp>
              <p:nvSpPr>
                <p:cNvPr id="96" name="Freeform 26">
                  <a:extLst>
                    <a:ext uri="{FF2B5EF4-FFF2-40B4-BE49-F238E27FC236}">
                      <a16:creationId xmlns:a16="http://schemas.microsoft.com/office/drawing/2014/main" id="{733BF608-25E2-4B1B-5177-FD7741F30A3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20975" cy="110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975" h="110008">
                      <a:moveTo>
                        <a:pt x="55004" y="0"/>
                      </a:moveTo>
                      <a:lnTo>
                        <a:pt x="565971" y="0"/>
                      </a:lnTo>
                      <a:cubicBezTo>
                        <a:pt x="596349" y="0"/>
                        <a:pt x="620975" y="24626"/>
                        <a:pt x="620975" y="55004"/>
                      </a:cubicBezTo>
                      <a:lnTo>
                        <a:pt x="620975" y="55004"/>
                      </a:lnTo>
                      <a:cubicBezTo>
                        <a:pt x="620975" y="69592"/>
                        <a:pt x="615180" y="83583"/>
                        <a:pt x="604865" y="93898"/>
                      </a:cubicBezTo>
                      <a:cubicBezTo>
                        <a:pt x="594549" y="104213"/>
                        <a:pt x="580559" y="110008"/>
                        <a:pt x="565971" y="110008"/>
                      </a:cubicBezTo>
                      <a:lnTo>
                        <a:pt x="55004" y="110008"/>
                      </a:lnTo>
                      <a:cubicBezTo>
                        <a:pt x="40416" y="110008"/>
                        <a:pt x="26426" y="104213"/>
                        <a:pt x="16110" y="93898"/>
                      </a:cubicBezTo>
                      <a:cubicBezTo>
                        <a:pt x="5795" y="83583"/>
                        <a:pt x="0" y="69592"/>
                        <a:pt x="0" y="55004"/>
                      </a:cubicBezTo>
                      <a:lnTo>
                        <a:pt x="0" y="55004"/>
                      </a:lnTo>
                      <a:cubicBezTo>
                        <a:pt x="0" y="40416"/>
                        <a:pt x="5795" y="26426"/>
                        <a:pt x="16110" y="16110"/>
                      </a:cubicBezTo>
                      <a:cubicBezTo>
                        <a:pt x="26426" y="5795"/>
                        <a:pt x="40416" y="0"/>
                        <a:pt x="55004" y="0"/>
                      </a:cubicBezTo>
                      <a:close/>
                    </a:path>
                  </a:pathLst>
                </a:custGeom>
                <a:solidFill>
                  <a:srgbClr val="DC5328"/>
                </a:solidFill>
              </p:spPr>
            </p:sp>
            <p:sp>
              <p:nvSpPr>
                <p:cNvPr id="97" name="TextBox 27">
                  <a:extLst>
                    <a:ext uri="{FF2B5EF4-FFF2-40B4-BE49-F238E27FC236}">
                      <a16:creationId xmlns:a16="http://schemas.microsoft.com/office/drawing/2014/main" id="{FC7BB8A1-7811-EE76-F562-715EC5414911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620975" cy="148108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90" name="Group 28">
                <a:extLst>
                  <a:ext uri="{FF2B5EF4-FFF2-40B4-BE49-F238E27FC236}">
                    <a16:creationId xmlns:a16="http://schemas.microsoft.com/office/drawing/2014/main" id="{7B54B1CC-B330-84DD-5743-E8C10CE359C9}"/>
                  </a:ext>
                </a:extLst>
              </p:cNvPr>
              <p:cNvGrpSpPr/>
              <p:nvPr/>
            </p:nvGrpSpPr>
            <p:grpSpPr>
              <a:xfrm>
                <a:off x="0" y="1914771"/>
                <a:ext cx="3238401" cy="3238401"/>
                <a:chOff x="0" y="0"/>
                <a:chExt cx="812800" cy="812800"/>
              </a:xfrm>
            </p:grpSpPr>
            <p:sp>
              <p:nvSpPr>
                <p:cNvPr id="94" name="Freeform 29">
                  <a:extLst>
                    <a:ext uri="{FF2B5EF4-FFF2-40B4-BE49-F238E27FC236}">
                      <a16:creationId xmlns:a16="http://schemas.microsoft.com/office/drawing/2014/main" id="{F1CE09A6-0747-82DA-1F51-1DCBB3E4C88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181418" y="0"/>
                      </a:moveTo>
                      <a:lnTo>
                        <a:pt x="631382" y="0"/>
                      </a:lnTo>
                      <a:cubicBezTo>
                        <a:pt x="679497" y="0"/>
                        <a:pt x="725641" y="19114"/>
                        <a:pt x="759664" y="53136"/>
                      </a:cubicBezTo>
                      <a:cubicBezTo>
                        <a:pt x="793686" y="87159"/>
                        <a:pt x="812800" y="133303"/>
                        <a:pt x="812800" y="181418"/>
                      </a:cubicBezTo>
                      <a:lnTo>
                        <a:pt x="812800" y="631382"/>
                      </a:lnTo>
                      <a:cubicBezTo>
                        <a:pt x="812800" y="679497"/>
                        <a:pt x="793686" y="725641"/>
                        <a:pt x="759664" y="759664"/>
                      </a:cubicBezTo>
                      <a:cubicBezTo>
                        <a:pt x="725641" y="793686"/>
                        <a:pt x="679497" y="812800"/>
                        <a:pt x="631382" y="812800"/>
                      </a:cubicBezTo>
                      <a:lnTo>
                        <a:pt x="181418" y="812800"/>
                      </a:lnTo>
                      <a:cubicBezTo>
                        <a:pt x="133303" y="812800"/>
                        <a:pt x="87159" y="793686"/>
                        <a:pt x="53136" y="759664"/>
                      </a:cubicBezTo>
                      <a:cubicBezTo>
                        <a:pt x="19114" y="725641"/>
                        <a:pt x="0" y="679497"/>
                        <a:pt x="0" y="631382"/>
                      </a:cubicBezTo>
                      <a:lnTo>
                        <a:pt x="0" y="181418"/>
                      </a:lnTo>
                      <a:cubicBezTo>
                        <a:pt x="0" y="133303"/>
                        <a:pt x="19114" y="87159"/>
                        <a:pt x="53136" y="53136"/>
                      </a:cubicBezTo>
                      <a:cubicBezTo>
                        <a:pt x="87159" y="19114"/>
                        <a:pt x="133303" y="0"/>
                        <a:pt x="181418" y="0"/>
                      </a:cubicBezTo>
                      <a:close/>
                    </a:path>
                  </a:pathLst>
                </a:custGeom>
                <a:solidFill>
                  <a:srgbClr val="DC5328"/>
                </a:solidFill>
              </p:spPr>
            </p:sp>
            <p:sp>
              <p:nvSpPr>
                <p:cNvPr id="95" name="TextBox 30">
                  <a:extLst>
                    <a:ext uri="{FF2B5EF4-FFF2-40B4-BE49-F238E27FC236}">
                      <a16:creationId xmlns:a16="http://schemas.microsoft.com/office/drawing/2014/main" id="{C5764841-A366-DB61-3CC4-5187DDAF14A2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12800" cy="8509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91" name="Group 31">
                <a:extLst>
                  <a:ext uri="{FF2B5EF4-FFF2-40B4-BE49-F238E27FC236}">
                    <a16:creationId xmlns:a16="http://schemas.microsoft.com/office/drawing/2014/main" id="{2D2F2595-6421-39D2-3869-F560153CDDC0}"/>
                  </a:ext>
                </a:extLst>
              </p:cNvPr>
              <p:cNvGrpSpPr/>
              <p:nvPr/>
            </p:nvGrpSpPr>
            <p:grpSpPr>
              <a:xfrm>
                <a:off x="2978007" y="0"/>
                <a:ext cx="2205209" cy="2205209"/>
                <a:chOff x="0" y="0"/>
                <a:chExt cx="553481" cy="553481"/>
              </a:xfrm>
            </p:grpSpPr>
            <p:sp>
              <p:nvSpPr>
                <p:cNvPr id="92" name="Freeform 32">
                  <a:extLst>
                    <a:ext uri="{FF2B5EF4-FFF2-40B4-BE49-F238E27FC236}">
                      <a16:creationId xmlns:a16="http://schemas.microsoft.com/office/drawing/2014/main" id="{46AD74E3-B9B1-98A4-389E-B88B4B851FA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53481" cy="55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481" h="553481">
                      <a:moveTo>
                        <a:pt x="266417" y="0"/>
                      </a:moveTo>
                      <a:lnTo>
                        <a:pt x="287064" y="0"/>
                      </a:lnTo>
                      <a:cubicBezTo>
                        <a:pt x="434202" y="0"/>
                        <a:pt x="553481" y="119279"/>
                        <a:pt x="553481" y="266417"/>
                      </a:cubicBezTo>
                      <a:lnTo>
                        <a:pt x="553481" y="287064"/>
                      </a:lnTo>
                      <a:cubicBezTo>
                        <a:pt x="553481" y="357722"/>
                        <a:pt x="525412" y="425486"/>
                        <a:pt x="475449" y="475449"/>
                      </a:cubicBezTo>
                      <a:cubicBezTo>
                        <a:pt x="425486" y="525412"/>
                        <a:pt x="357722" y="553481"/>
                        <a:pt x="287064" y="553481"/>
                      </a:cubicBezTo>
                      <a:lnTo>
                        <a:pt x="266417" y="553481"/>
                      </a:lnTo>
                      <a:cubicBezTo>
                        <a:pt x="195759" y="553481"/>
                        <a:pt x="127995" y="525412"/>
                        <a:pt x="78032" y="475449"/>
                      </a:cubicBezTo>
                      <a:cubicBezTo>
                        <a:pt x="28069" y="425486"/>
                        <a:pt x="0" y="357722"/>
                        <a:pt x="0" y="287064"/>
                      </a:cubicBezTo>
                      <a:lnTo>
                        <a:pt x="0" y="266417"/>
                      </a:lnTo>
                      <a:cubicBezTo>
                        <a:pt x="0" y="195759"/>
                        <a:pt x="28069" y="127995"/>
                        <a:pt x="78032" y="78032"/>
                      </a:cubicBezTo>
                      <a:cubicBezTo>
                        <a:pt x="127995" y="28069"/>
                        <a:pt x="195759" y="0"/>
                        <a:pt x="266417" y="0"/>
                      </a:cubicBezTo>
                      <a:close/>
                    </a:path>
                  </a:pathLst>
                </a:custGeom>
                <a:solidFill>
                  <a:srgbClr val="DC5328"/>
                </a:solidFill>
              </p:spPr>
            </p:sp>
            <p:sp>
              <p:nvSpPr>
                <p:cNvPr id="93" name="TextBox 33">
                  <a:extLst>
                    <a:ext uri="{FF2B5EF4-FFF2-40B4-BE49-F238E27FC236}">
                      <a16:creationId xmlns:a16="http://schemas.microsoft.com/office/drawing/2014/main" id="{19ED3435-ADB3-F47F-5D51-4830F19106F7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553481" cy="591581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grpSp>
          <p:nvGrpSpPr>
            <p:cNvPr id="67" name="Group 34">
              <a:extLst>
                <a:ext uri="{FF2B5EF4-FFF2-40B4-BE49-F238E27FC236}">
                  <a16:creationId xmlns:a16="http://schemas.microsoft.com/office/drawing/2014/main" id="{F6300B5F-5C2E-07D9-1128-10C82A860887}"/>
                </a:ext>
              </a:extLst>
            </p:cNvPr>
            <p:cNvGrpSpPr/>
            <p:nvPr/>
          </p:nvGrpSpPr>
          <p:grpSpPr>
            <a:xfrm>
              <a:off x="11444661" y="502911"/>
              <a:ext cx="3887412" cy="3864879"/>
              <a:chOff x="0" y="0"/>
              <a:chExt cx="5183216" cy="5153172"/>
            </a:xfrm>
          </p:grpSpPr>
          <p:grpSp>
            <p:nvGrpSpPr>
              <p:cNvPr id="80" name="Group 35">
                <a:extLst>
                  <a:ext uri="{FF2B5EF4-FFF2-40B4-BE49-F238E27FC236}">
                    <a16:creationId xmlns:a16="http://schemas.microsoft.com/office/drawing/2014/main" id="{8121B496-7CED-1572-892C-DF8291E6CF33}"/>
                  </a:ext>
                </a:extLst>
              </p:cNvPr>
              <p:cNvGrpSpPr/>
              <p:nvPr/>
            </p:nvGrpSpPr>
            <p:grpSpPr>
              <a:xfrm rot="-2786193">
                <a:off x="987137" y="2127700"/>
                <a:ext cx="3508274" cy="621506"/>
                <a:chOff x="0" y="0"/>
                <a:chExt cx="620975" cy="110008"/>
              </a:xfrm>
            </p:grpSpPr>
            <p:sp>
              <p:nvSpPr>
                <p:cNvPr id="87" name="Freeform 36">
                  <a:extLst>
                    <a:ext uri="{FF2B5EF4-FFF2-40B4-BE49-F238E27FC236}">
                      <a16:creationId xmlns:a16="http://schemas.microsoft.com/office/drawing/2014/main" id="{6BB8F5CF-7201-CBF4-5824-4FC89DF31E5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20975" cy="110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975" h="110008">
                      <a:moveTo>
                        <a:pt x="55004" y="0"/>
                      </a:moveTo>
                      <a:lnTo>
                        <a:pt x="565971" y="0"/>
                      </a:lnTo>
                      <a:cubicBezTo>
                        <a:pt x="596349" y="0"/>
                        <a:pt x="620975" y="24626"/>
                        <a:pt x="620975" y="55004"/>
                      </a:cubicBezTo>
                      <a:lnTo>
                        <a:pt x="620975" y="55004"/>
                      </a:lnTo>
                      <a:cubicBezTo>
                        <a:pt x="620975" y="69592"/>
                        <a:pt x="615180" y="83583"/>
                        <a:pt x="604865" y="93898"/>
                      </a:cubicBezTo>
                      <a:cubicBezTo>
                        <a:pt x="594549" y="104213"/>
                        <a:pt x="580559" y="110008"/>
                        <a:pt x="565971" y="110008"/>
                      </a:cubicBezTo>
                      <a:lnTo>
                        <a:pt x="55004" y="110008"/>
                      </a:lnTo>
                      <a:cubicBezTo>
                        <a:pt x="40416" y="110008"/>
                        <a:pt x="26426" y="104213"/>
                        <a:pt x="16110" y="93898"/>
                      </a:cubicBezTo>
                      <a:cubicBezTo>
                        <a:pt x="5795" y="83583"/>
                        <a:pt x="0" y="69592"/>
                        <a:pt x="0" y="55004"/>
                      </a:cubicBezTo>
                      <a:lnTo>
                        <a:pt x="0" y="55004"/>
                      </a:lnTo>
                      <a:cubicBezTo>
                        <a:pt x="0" y="40416"/>
                        <a:pt x="5795" y="26426"/>
                        <a:pt x="16110" y="16110"/>
                      </a:cubicBezTo>
                      <a:cubicBezTo>
                        <a:pt x="26426" y="5795"/>
                        <a:pt x="40416" y="0"/>
                        <a:pt x="55004" y="0"/>
                      </a:cubicBezTo>
                      <a:close/>
                    </a:path>
                  </a:pathLst>
                </a:custGeom>
                <a:solidFill>
                  <a:srgbClr val="F1977B"/>
                </a:solidFill>
              </p:spPr>
            </p:sp>
            <p:sp>
              <p:nvSpPr>
                <p:cNvPr id="88" name="TextBox 37">
                  <a:extLst>
                    <a:ext uri="{FF2B5EF4-FFF2-40B4-BE49-F238E27FC236}">
                      <a16:creationId xmlns:a16="http://schemas.microsoft.com/office/drawing/2014/main" id="{F63C5764-ACBA-B789-ECA6-7D8670318C04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620975" cy="148108"/>
                </a:xfrm>
                <a:prstGeom prst="rect">
                  <a:avLst/>
                </a:prstGeom>
              </p:spPr>
              <p:txBody>
                <a:bodyPr lIns="58120" tIns="58120" rIns="58120" bIns="5812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81" name="Group 38">
                <a:extLst>
                  <a:ext uri="{FF2B5EF4-FFF2-40B4-BE49-F238E27FC236}">
                    <a16:creationId xmlns:a16="http://schemas.microsoft.com/office/drawing/2014/main" id="{5500CF66-8648-EE8C-D650-B23F4E12F33C}"/>
                  </a:ext>
                </a:extLst>
              </p:cNvPr>
              <p:cNvGrpSpPr/>
              <p:nvPr/>
            </p:nvGrpSpPr>
            <p:grpSpPr>
              <a:xfrm>
                <a:off x="0" y="1914771"/>
                <a:ext cx="3238401" cy="3238401"/>
                <a:chOff x="0" y="0"/>
                <a:chExt cx="812800" cy="812800"/>
              </a:xfrm>
            </p:grpSpPr>
            <p:sp>
              <p:nvSpPr>
                <p:cNvPr id="85" name="Freeform 39">
                  <a:extLst>
                    <a:ext uri="{FF2B5EF4-FFF2-40B4-BE49-F238E27FC236}">
                      <a16:creationId xmlns:a16="http://schemas.microsoft.com/office/drawing/2014/main" id="{8048F0D3-9F82-A4BE-9CD4-97F01381469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158570" y="0"/>
                      </a:moveTo>
                      <a:lnTo>
                        <a:pt x="654230" y="0"/>
                      </a:lnTo>
                      <a:cubicBezTo>
                        <a:pt x="696285" y="0"/>
                        <a:pt x="736618" y="16706"/>
                        <a:pt x="766356" y="46444"/>
                      </a:cubicBezTo>
                      <a:cubicBezTo>
                        <a:pt x="796094" y="76182"/>
                        <a:pt x="812800" y="116515"/>
                        <a:pt x="812800" y="158570"/>
                      </a:cubicBezTo>
                      <a:lnTo>
                        <a:pt x="812800" y="654230"/>
                      </a:lnTo>
                      <a:cubicBezTo>
                        <a:pt x="812800" y="696285"/>
                        <a:pt x="796094" y="736618"/>
                        <a:pt x="766356" y="766356"/>
                      </a:cubicBezTo>
                      <a:cubicBezTo>
                        <a:pt x="736618" y="796094"/>
                        <a:pt x="696285" y="812800"/>
                        <a:pt x="654230" y="812800"/>
                      </a:cubicBezTo>
                      <a:lnTo>
                        <a:pt x="158570" y="812800"/>
                      </a:lnTo>
                      <a:cubicBezTo>
                        <a:pt x="116515" y="812800"/>
                        <a:pt x="76182" y="796094"/>
                        <a:pt x="46444" y="766356"/>
                      </a:cubicBezTo>
                      <a:cubicBezTo>
                        <a:pt x="16706" y="736618"/>
                        <a:pt x="0" y="696285"/>
                        <a:pt x="0" y="654230"/>
                      </a:cubicBezTo>
                      <a:lnTo>
                        <a:pt x="0" y="158570"/>
                      </a:lnTo>
                      <a:cubicBezTo>
                        <a:pt x="0" y="116515"/>
                        <a:pt x="16706" y="76182"/>
                        <a:pt x="46444" y="46444"/>
                      </a:cubicBezTo>
                      <a:cubicBezTo>
                        <a:pt x="76182" y="16706"/>
                        <a:pt x="116515" y="0"/>
                        <a:pt x="158570" y="0"/>
                      </a:cubicBezTo>
                      <a:close/>
                    </a:path>
                  </a:pathLst>
                </a:custGeom>
                <a:solidFill>
                  <a:srgbClr val="F1977B"/>
                </a:solidFill>
              </p:spPr>
            </p:sp>
            <p:sp>
              <p:nvSpPr>
                <p:cNvPr id="86" name="TextBox 40">
                  <a:extLst>
                    <a:ext uri="{FF2B5EF4-FFF2-40B4-BE49-F238E27FC236}">
                      <a16:creationId xmlns:a16="http://schemas.microsoft.com/office/drawing/2014/main" id="{6E85BFF3-C0A2-48F1-03D3-F16E84AD723B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12800" cy="850900"/>
                </a:xfrm>
                <a:prstGeom prst="rect">
                  <a:avLst/>
                </a:prstGeom>
              </p:spPr>
              <p:txBody>
                <a:bodyPr lIns="58120" tIns="58120" rIns="58120" bIns="5812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82" name="Group 41">
                <a:extLst>
                  <a:ext uri="{FF2B5EF4-FFF2-40B4-BE49-F238E27FC236}">
                    <a16:creationId xmlns:a16="http://schemas.microsoft.com/office/drawing/2014/main" id="{6D651601-F075-72A7-8F17-9AD710B473B5}"/>
                  </a:ext>
                </a:extLst>
              </p:cNvPr>
              <p:cNvGrpSpPr/>
              <p:nvPr/>
            </p:nvGrpSpPr>
            <p:grpSpPr>
              <a:xfrm>
                <a:off x="2978007" y="0"/>
                <a:ext cx="2205209" cy="2205209"/>
                <a:chOff x="0" y="0"/>
                <a:chExt cx="553481" cy="553481"/>
              </a:xfrm>
            </p:grpSpPr>
            <p:sp>
              <p:nvSpPr>
                <p:cNvPr id="83" name="Freeform 42">
                  <a:extLst>
                    <a:ext uri="{FF2B5EF4-FFF2-40B4-BE49-F238E27FC236}">
                      <a16:creationId xmlns:a16="http://schemas.microsoft.com/office/drawing/2014/main" id="{3D9368A8-DF13-2CE1-CD47-11C68DC729E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53481" cy="55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481" h="553481">
                      <a:moveTo>
                        <a:pt x="232864" y="0"/>
                      </a:moveTo>
                      <a:lnTo>
                        <a:pt x="320617" y="0"/>
                      </a:lnTo>
                      <a:cubicBezTo>
                        <a:pt x="382376" y="0"/>
                        <a:pt x="441606" y="24534"/>
                        <a:pt x="485277" y="68204"/>
                      </a:cubicBezTo>
                      <a:cubicBezTo>
                        <a:pt x="528947" y="111875"/>
                        <a:pt x="553481" y="171105"/>
                        <a:pt x="553481" y="232864"/>
                      </a:cubicBezTo>
                      <a:lnTo>
                        <a:pt x="553481" y="320617"/>
                      </a:lnTo>
                      <a:cubicBezTo>
                        <a:pt x="553481" y="382376"/>
                        <a:pt x="528947" y="441606"/>
                        <a:pt x="485277" y="485277"/>
                      </a:cubicBezTo>
                      <a:cubicBezTo>
                        <a:pt x="441606" y="528947"/>
                        <a:pt x="382376" y="553481"/>
                        <a:pt x="320617" y="553481"/>
                      </a:cubicBezTo>
                      <a:lnTo>
                        <a:pt x="232864" y="553481"/>
                      </a:lnTo>
                      <a:cubicBezTo>
                        <a:pt x="171105" y="553481"/>
                        <a:pt x="111875" y="528947"/>
                        <a:pt x="68204" y="485277"/>
                      </a:cubicBezTo>
                      <a:cubicBezTo>
                        <a:pt x="24534" y="441606"/>
                        <a:pt x="0" y="382376"/>
                        <a:pt x="0" y="320617"/>
                      </a:cubicBezTo>
                      <a:lnTo>
                        <a:pt x="0" y="232864"/>
                      </a:lnTo>
                      <a:cubicBezTo>
                        <a:pt x="0" y="171105"/>
                        <a:pt x="24534" y="111875"/>
                        <a:pt x="68204" y="68204"/>
                      </a:cubicBezTo>
                      <a:cubicBezTo>
                        <a:pt x="111875" y="24534"/>
                        <a:pt x="171105" y="0"/>
                        <a:pt x="232864" y="0"/>
                      </a:cubicBezTo>
                      <a:close/>
                    </a:path>
                  </a:pathLst>
                </a:custGeom>
                <a:solidFill>
                  <a:srgbClr val="F1977B"/>
                </a:solidFill>
              </p:spPr>
            </p:sp>
            <p:sp>
              <p:nvSpPr>
                <p:cNvPr id="84" name="TextBox 43">
                  <a:extLst>
                    <a:ext uri="{FF2B5EF4-FFF2-40B4-BE49-F238E27FC236}">
                      <a16:creationId xmlns:a16="http://schemas.microsoft.com/office/drawing/2014/main" id="{1E38C989-C825-702A-883A-F1FAF7C8395E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553481" cy="591581"/>
                </a:xfrm>
                <a:prstGeom prst="rect">
                  <a:avLst/>
                </a:prstGeom>
              </p:spPr>
              <p:txBody>
                <a:bodyPr lIns="58120" tIns="58120" rIns="58120" bIns="5812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E625CC1A-1A63-E4AE-DB8C-0E74AA515E7E}"/>
                </a:ext>
              </a:extLst>
            </p:cNvPr>
            <p:cNvSpPr/>
            <p:nvPr/>
          </p:nvSpPr>
          <p:spPr>
            <a:xfrm>
              <a:off x="9782841" y="3545456"/>
              <a:ext cx="1166520" cy="1037142"/>
            </a:xfrm>
            <a:custGeom>
              <a:avLst/>
              <a:gdLst/>
              <a:ahLst/>
              <a:cxnLst/>
              <a:rect l="l" t="t" r="r" b="b"/>
              <a:pathLst>
                <a:path w="1166520" h="1037142">
                  <a:moveTo>
                    <a:pt x="0" y="0"/>
                  </a:moveTo>
                  <a:lnTo>
                    <a:pt x="1166520" y="0"/>
                  </a:lnTo>
                  <a:lnTo>
                    <a:pt x="1166520" y="1037142"/>
                  </a:lnTo>
                  <a:lnTo>
                    <a:pt x="0" y="1037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0A649A7B-E92A-6AAE-7D8F-EAE03D314794}"/>
                </a:ext>
              </a:extLst>
            </p:cNvPr>
            <p:cNvSpPr/>
            <p:nvPr/>
          </p:nvSpPr>
          <p:spPr>
            <a:xfrm>
              <a:off x="14077620" y="826398"/>
              <a:ext cx="1012635" cy="1019004"/>
            </a:xfrm>
            <a:custGeom>
              <a:avLst/>
              <a:gdLst/>
              <a:ahLst/>
              <a:cxnLst/>
              <a:rect l="l" t="t" r="r" b="b"/>
              <a:pathLst>
                <a:path w="1012635" h="1019004">
                  <a:moveTo>
                    <a:pt x="0" y="0"/>
                  </a:moveTo>
                  <a:lnTo>
                    <a:pt x="1012635" y="0"/>
                  </a:lnTo>
                  <a:lnTo>
                    <a:pt x="1012635" y="1019004"/>
                  </a:lnTo>
                  <a:lnTo>
                    <a:pt x="0" y="1019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C1915161-0966-2540-E376-1B3E64A36ECD}"/>
                </a:ext>
              </a:extLst>
            </p:cNvPr>
            <p:cNvSpPr/>
            <p:nvPr/>
          </p:nvSpPr>
          <p:spPr>
            <a:xfrm>
              <a:off x="16558803" y="5001499"/>
              <a:ext cx="936299" cy="939716"/>
            </a:xfrm>
            <a:custGeom>
              <a:avLst/>
              <a:gdLst/>
              <a:ahLst/>
              <a:cxnLst/>
              <a:rect l="l" t="t" r="r" b="b"/>
              <a:pathLst>
                <a:path w="936299" h="939716">
                  <a:moveTo>
                    <a:pt x="0" y="0"/>
                  </a:moveTo>
                  <a:lnTo>
                    <a:pt x="936299" y="0"/>
                  </a:lnTo>
                  <a:lnTo>
                    <a:pt x="936299" y="939717"/>
                  </a:lnTo>
                  <a:lnTo>
                    <a:pt x="0" y="939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4D618616-0569-B16F-33D6-53FC2EEC6256}"/>
                </a:ext>
              </a:extLst>
            </p:cNvPr>
            <p:cNvSpPr/>
            <p:nvPr/>
          </p:nvSpPr>
          <p:spPr>
            <a:xfrm>
              <a:off x="12451094" y="7659955"/>
              <a:ext cx="807570" cy="807570"/>
            </a:xfrm>
            <a:custGeom>
              <a:avLst/>
              <a:gdLst/>
              <a:ahLst/>
              <a:cxnLst/>
              <a:rect l="l" t="t" r="r" b="b"/>
              <a:pathLst>
                <a:path w="807570" h="807570">
                  <a:moveTo>
                    <a:pt x="0" y="0"/>
                  </a:moveTo>
                  <a:lnTo>
                    <a:pt x="807570" y="0"/>
                  </a:lnTo>
                  <a:lnTo>
                    <a:pt x="807570" y="807570"/>
                  </a:lnTo>
                  <a:lnTo>
                    <a:pt x="0" y="807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2" name="TextBox 54">
              <a:extLst>
                <a:ext uri="{FF2B5EF4-FFF2-40B4-BE49-F238E27FC236}">
                  <a16:creationId xmlns:a16="http://schemas.microsoft.com/office/drawing/2014/main" id="{894FB310-A6D7-F636-786E-9B9F5AC6A995}"/>
                </a:ext>
              </a:extLst>
            </p:cNvPr>
            <p:cNvSpPr txBox="1"/>
            <p:nvPr/>
          </p:nvSpPr>
          <p:spPr>
            <a:xfrm>
              <a:off x="11345831" y="4950943"/>
              <a:ext cx="1740914" cy="6924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11"/>
                </a:lnSpc>
              </a:pPr>
              <a:r>
                <a:rPr lang="en-US" sz="5411" spc="-183" dirty="0">
                  <a:solidFill>
                    <a:srgbClr val="000000"/>
                  </a:solidFill>
                  <a:latin typeface="Montserrat Bold"/>
                </a:rPr>
                <a:t>5k+</a:t>
              </a:r>
            </a:p>
          </p:txBody>
        </p:sp>
        <p:sp>
          <p:nvSpPr>
            <p:cNvPr id="73" name="TextBox 55">
              <a:extLst>
                <a:ext uri="{FF2B5EF4-FFF2-40B4-BE49-F238E27FC236}">
                  <a16:creationId xmlns:a16="http://schemas.microsoft.com/office/drawing/2014/main" id="{6FDFE39B-0DE0-11FB-0DE0-2DD354DC0CCB}"/>
                </a:ext>
              </a:extLst>
            </p:cNvPr>
            <p:cNvSpPr txBox="1"/>
            <p:nvPr/>
          </p:nvSpPr>
          <p:spPr>
            <a:xfrm>
              <a:off x="11345831" y="5639398"/>
              <a:ext cx="1734937" cy="1080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08"/>
                </a:lnSpc>
              </a:pPr>
              <a:r>
                <a:rPr lang="en-US" sz="2755">
                  <a:solidFill>
                    <a:srgbClr val="000000"/>
                  </a:solidFill>
                  <a:latin typeface="Montserrat"/>
                </a:rPr>
                <a:t>PAGE</a:t>
              </a:r>
            </a:p>
            <a:p>
              <a:pPr algn="ctr">
                <a:lnSpc>
                  <a:spcPts val="4408"/>
                </a:lnSpc>
              </a:pPr>
              <a:r>
                <a:rPr lang="en-US" sz="2755">
                  <a:solidFill>
                    <a:srgbClr val="000000"/>
                  </a:solidFill>
                  <a:latin typeface="Montserrat"/>
                </a:rPr>
                <a:t>VIEWS</a:t>
              </a:r>
            </a:p>
          </p:txBody>
        </p:sp>
        <p:sp>
          <p:nvSpPr>
            <p:cNvPr id="74" name="TextBox 56">
              <a:extLst>
                <a:ext uri="{FF2B5EF4-FFF2-40B4-BE49-F238E27FC236}">
                  <a16:creationId xmlns:a16="http://schemas.microsoft.com/office/drawing/2014/main" id="{5273EAE8-FD32-9FC3-385E-5B5CAF1CF78D}"/>
                </a:ext>
              </a:extLst>
            </p:cNvPr>
            <p:cNvSpPr txBox="1"/>
            <p:nvPr/>
          </p:nvSpPr>
          <p:spPr>
            <a:xfrm>
              <a:off x="11792919" y="2605821"/>
              <a:ext cx="1774581" cy="4889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2"/>
                </a:lnSpc>
              </a:pPr>
              <a:r>
                <a:rPr lang="en-US" sz="3722" spc="-126" dirty="0">
                  <a:solidFill>
                    <a:srgbClr val="000000"/>
                  </a:solidFill>
                  <a:latin typeface="Montserrat Bold"/>
                </a:rPr>
                <a:t>20k+</a:t>
              </a:r>
            </a:p>
          </p:txBody>
        </p:sp>
        <p:sp>
          <p:nvSpPr>
            <p:cNvPr id="75" name="TextBox 57">
              <a:extLst>
                <a:ext uri="{FF2B5EF4-FFF2-40B4-BE49-F238E27FC236}">
                  <a16:creationId xmlns:a16="http://schemas.microsoft.com/office/drawing/2014/main" id="{D270DA84-84E6-695E-8FEE-FA72695E3EB0}"/>
                </a:ext>
              </a:extLst>
            </p:cNvPr>
            <p:cNvSpPr txBox="1"/>
            <p:nvPr/>
          </p:nvSpPr>
          <p:spPr>
            <a:xfrm>
              <a:off x="11489292" y="3018534"/>
              <a:ext cx="2386627" cy="7332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31"/>
                </a:lnSpc>
              </a:pPr>
              <a:r>
                <a:rPr lang="en-US" sz="1894" dirty="0">
                  <a:solidFill>
                    <a:srgbClr val="000000"/>
                  </a:solidFill>
                  <a:latin typeface="Montserrat"/>
                </a:rPr>
                <a:t>Monthly Active Users</a:t>
              </a:r>
            </a:p>
          </p:txBody>
        </p:sp>
        <p:sp>
          <p:nvSpPr>
            <p:cNvPr id="76" name="TextBox 58">
              <a:extLst>
                <a:ext uri="{FF2B5EF4-FFF2-40B4-BE49-F238E27FC236}">
                  <a16:creationId xmlns:a16="http://schemas.microsoft.com/office/drawing/2014/main" id="{83793F17-260D-D1C8-0C7E-A37D711BB9D6}"/>
                </a:ext>
              </a:extLst>
            </p:cNvPr>
            <p:cNvSpPr txBox="1"/>
            <p:nvPr/>
          </p:nvSpPr>
          <p:spPr>
            <a:xfrm>
              <a:off x="14253575" y="3113781"/>
              <a:ext cx="2047734" cy="6120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58"/>
                </a:lnSpc>
              </a:pPr>
              <a:r>
                <a:rPr lang="en-US" sz="4658" spc="-158">
                  <a:solidFill>
                    <a:srgbClr val="000000"/>
                  </a:solidFill>
                  <a:latin typeface="Montserrat Bold"/>
                </a:rPr>
                <a:t>10k+</a:t>
              </a:r>
              <a:endParaRPr lang="en-US" sz="4658" spc="-158" dirty="0">
                <a:solidFill>
                  <a:srgbClr val="000000"/>
                </a:solidFill>
                <a:latin typeface="Montserrat Bold"/>
              </a:endParaRPr>
            </a:p>
          </p:txBody>
        </p:sp>
        <p:sp>
          <p:nvSpPr>
            <p:cNvPr id="77" name="TextBox 59">
              <a:extLst>
                <a:ext uri="{FF2B5EF4-FFF2-40B4-BE49-F238E27FC236}">
                  <a16:creationId xmlns:a16="http://schemas.microsoft.com/office/drawing/2014/main" id="{0A69D7A0-A4D6-391D-E290-FAE4C655EAD0}"/>
                </a:ext>
              </a:extLst>
            </p:cNvPr>
            <p:cNvSpPr txBox="1"/>
            <p:nvPr/>
          </p:nvSpPr>
          <p:spPr>
            <a:xfrm>
              <a:off x="13698064" y="3680295"/>
              <a:ext cx="3021798" cy="927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94"/>
                </a:lnSpc>
              </a:pPr>
              <a:r>
                <a:rPr lang="en-US" sz="2371" dirty="0">
                  <a:solidFill>
                    <a:srgbClr val="000000"/>
                  </a:solidFill>
                  <a:latin typeface="Montserrat"/>
                </a:rPr>
                <a:t>Monthly Total Clicks</a:t>
              </a:r>
            </a:p>
          </p:txBody>
        </p:sp>
        <p:sp>
          <p:nvSpPr>
            <p:cNvPr id="78" name="TextBox 60">
              <a:extLst>
                <a:ext uri="{FF2B5EF4-FFF2-40B4-BE49-F238E27FC236}">
                  <a16:creationId xmlns:a16="http://schemas.microsoft.com/office/drawing/2014/main" id="{E151F44F-12D7-1EE4-A8DD-C32077C3EA1F}"/>
                </a:ext>
              </a:extLst>
            </p:cNvPr>
            <p:cNvSpPr txBox="1"/>
            <p:nvPr/>
          </p:nvSpPr>
          <p:spPr>
            <a:xfrm>
              <a:off x="13924782" y="5726081"/>
              <a:ext cx="1723178" cy="44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28"/>
                </a:lnSpc>
              </a:pPr>
              <a:r>
                <a:rPr lang="en-US" sz="3528" spc="-119" dirty="0">
                  <a:solidFill>
                    <a:srgbClr val="000000"/>
                  </a:solidFill>
                  <a:latin typeface="Montserrat Bold"/>
                </a:rPr>
                <a:t>380k+</a:t>
              </a:r>
            </a:p>
          </p:txBody>
        </p:sp>
        <p:sp>
          <p:nvSpPr>
            <p:cNvPr id="79" name="TextBox 61">
              <a:extLst>
                <a:ext uri="{FF2B5EF4-FFF2-40B4-BE49-F238E27FC236}">
                  <a16:creationId xmlns:a16="http://schemas.microsoft.com/office/drawing/2014/main" id="{B01E559F-4E99-7D27-537E-A4EE62A9F3DD}"/>
                </a:ext>
              </a:extLst>
            </p:cNvPr>
            <p:cNvSpPr txBox="1"/>
            <p:nvPr/>
          </p:nvSpPr>
          <p:spPr>
            <a:xfrm>
              <a:off x="13688539" y="6277566"/>
              <a:ext cx="2226643" cy="7077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3"/>
                </a:lnSpc>
              </a:pPr>
              <a:r>
                <a:rPr lang="en-US" sz="1796" dirty="0">
                  <a:solidFill>
                    <a:srgbClr val="000000"/>
                  </a:solidFill>
                  <a:latin typeface="Montserrat"/>
                </a:rPr>
                <a:t>Monthly Total Impressions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E942237-8DAE-9ED8-C3E3-D77A7AC9A486}"/>
              </a:ext>
            </a:extLst>
          </p:cNvPr>
          <p:cNvSpPr/>
          <p:nvPr/>
        </p:nvSpPr>
        <p:spPr>
          <a:xfrm>
            <a:off x="0" y="2468547"/>
            <a:ext cx="8850037" cy="693753"/>
          </a:xfrm>
          <a:prstGeom prst="rect">
            <a:avLst/>
          </a:prstGeom>
          <a:solidFill>
            <a:srgbClr val="DC53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Freeform 2"/>
          <p:cNvSpPr/>
          <p:nvPr/>
        </p:nvSpPr>
        <p:spPr>
          <a:xfrm rot="991265">
            <a:off x="9147307" y="-9294852"/>
            <a:ext cx="12199733" cy="12199733"/>
          </a:xfrm>
          <a:custGeom>
            <a:avLst/>
            <a:gdLst/>
            <a:ahLst/>
            <a:cxnLst/>
            <a:rect l="l" t="t" r="r" b="b"/>
            <a:pathLst>
              <a:path w="12199733" h="12199733">
                <a:moveTo>
                  <a:pt x="0" y="0"/>
                </a:moveTo>
                <a:lnTo>
                  <a:pt x="12199734" y="0"/>
                </a:lnTo>
                <a:lnTo>
                  <a:pt x="12199734" y="12199734"/>
                </a:lnTo>
                <a:lnTo>
                  <a:pt x="0" y="12199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708834">
            <a:off x="11179112" y="4175050"/>
            <a:ext cx="15289153" cy="15289153"/>
          </a:xfrm>
          <a:custGeom>
            <a:avLst/>
            <a:gdLst/>
            <a:ahLst/>
            <a:cxnLst/>
            <a:rect l="l" t="t" r="r" b="b"/>
            <a:pathLst>
              <a:path w="15289153" h="15289153">
                <a:moveTo>
                  <a:pt x="0" y="0"/>
                </a:moveTo>
                <a:lnTo>
                  <a:pt x="15289153" y="0"/>
                </a:lnTo>
                <a:lnTo>
                  <a:pt x="15289153" y="15289152"/>
                </a:lnTo>
                <a:lnTo>
                  <a:pt x="0" y="15289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5400000">
            <a:off x="13842461" y="2607548"/>
            <a:ext cx="3887412" cy="3864879"/>
            <a:chOff x="0" y="0"/>
            <a:chExt cx="5183216" cy="5153172"/>
          </a:xfrm>
        </p:grpSpPr>
        <p:grpSp>
          <p:nvGrpSpPr>
            <p:cNvPr id="5" name="Group 5"/>
            <p:cNvGrpSpPr/>
            <p:nvPr/>
          </p:nvGrpSpPr>
          <p:grpSpPr>
            <a:xfrm rot="-2786193">
              <a:off x="987137" y="2127700"/>
              <a:ext cx="3508274" cy="621506"/>
              <a:chOff x="0" y="0"/>
              <a:chExt cx="620975" cy="11000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20975" cy="110008"/>
              </a:xfrm>
              <a:custGeom>
                <a:avLst/>
                <a:gdLst/>
                <a:ahLst/>
                <a:cxnLst/>
                <a:rect l="l" t="t" r="r" b="b"/>
                <a:pathLst>
                  <a:path w="620975" h="110008">
                    <a:moveTo>
                      <a:pt x="55004" y="0"/>
                    </a:moveTo>
                    <a:lnTo>
                      <a:pt x="565971" y="0"/>
                    </a:lnTo>
                    <a:cubicBezTo>
                      <a:pt x="596349" y="0"/>
                      <a:pt x="620975" y="24626"/>
                      <a:pt x="620975" y="55004"/>
                    </a:cubicBezTo>
                    <a:lnTo>
                      <a:pt x="620975" y="55004"/>
                    </a:lnTo>
                    <a:cubicBezTo>
                      <a:pt x="620975" y="69592"/>
                      <a:pt x="615180" y="83583"/>
                      <a:pt x="604865" y="93898"/>
                    </a:cubicBezTo>
                    <a:cubicBezTo>
                      <a:pt x="594549" y="104213"/>
                      <a:pt x="580559" y="110008"/>
                      <a:pt x="565971" y="110008"/>
                    </a:cubicBezTo>
                    <a:lnTo>
                      <a:pt x="55004" y="110008"/>
                    </a:lnTo>
                    <a:cubicBezTo>
                      <a:pt x="40416" y="110008"/>
                      <a:pt x="26426" y="104213"/>
                      <a:pt x="16110" y="93898"/>
                    </a:cubicBezTo>
                    <a:cubicBezTo>
                      <a:pt x="5795" y="83583"/>
                      <a:pt x="0" y="69592"/>
                      <a:pt x="0" y="55004"/>
                    </a:cubicBezTo>
                    <a:lnTo>
                      <a:pt x="0" y="55004"/>
                    </a:lnTo>
                    <a:cubicBezTo>
                      <a:pt x="0" y="40416"/>
                      <a:pt x="5795" y="26426"/>
                      <a:pt x="16110" y="16110"/>
                    </a:cubicBezTo>
                    <a:cubicBezTo>
                      <a:pt x="26426" y="5795"/>
                      <a:pt x="40416" y="0"/>
                      <a:pt x="55004" y="0"/>
                    </a:cubicBezTo>
                    <a:close/>
                  </a:path>
                </a:pathLst>
              </a:custGeom>
              <a:solidFill>
                <a:srgbClr val="FAE799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620975" cy="148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0" y="1914771"/>
              <a:ext cx="3238401" cy="323840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81418" y="0"/>
                    </a:moveTo>
                    <a:lnTo>
                      <a:pt x="631382" y="0"/>
                    </a:lnTo>
                    <a:cubicBezTo>
                      <a:pt x="679497" y="0"/>
                      <a:pt x="725641" y="19114"/>
                      <a:pt x="759664" y="53136"/>
                    </a:cubicBezTo>
                    <a:cubicBezTo>
                      <a:pt x="793686" y="87159"/>
                      <a:pt x="812800" y="133303"/>
                      <a:pt x="812800" y="181418"/>
                    </a:cubicBezTo>
                    <a:lnTo>
                      <a:pt x="812800" y="631382"/>
                    </a:lnTo>
                    <a:cubicBezTo>
                      <a:pt x="812800" y="679497"/>
                      <a:pt x="793686" y="725641"/>
                      <a:pt x="759664" y="759664"/>
                    </a:cubicBezTo>
                    <a:cubicBezTo>
                      <a:pt x="725641" y="793686"/>
                      <a:pt x="679497" y="812800"/>
                      <a:pt x="631382" y="812800"/>
                    </a:cubicBezTo>
                    <a:lnTo>
                      <a:pt x="181418" y="812800"/>
                    </a:lnTo>
                    <a:cubicBezTo>
                      <a:pt x="133303" y="812800"/>
                      <a:pt x="87159" y="793686"/>
                      <a:pt x="53136" y="759664"/>
                    </a:cubicBezTo>
                    <a:cubicBezTo>
                      <a:pt x="19114" y="725641"/>
                      <a:pt x="0" y="679497"/>
                      <a:pt x="0" y="631382"/>
                    </a:cubicBezTo>
                    <a:lnTo>
                      <a:pt x="0" y="181418"/>
                    </a:lnTo>
                    <a:cubicBezTo>
                      <a:pt x="0" y="133303"/>
                      <a:pt x="19114" y="87159"/>
                      <a:pt x="53136" y="53136"/>
                    </a:cubicBezTo>
                    <a:cubicBezTo>
                      <a:pt x="87159" y="19114"/>
                      <a:pt x="133303" y="0"/>
                      <a:pt x="181418" y="0"/>
                    </a:cubicBezTo>
                    <a:close/>
                  </a:path>
                </a:pathLst>
              </a:custGeom>
              <a:solidFill>
                <a:srgbClr val="FAE799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2978007" y="0"/>
              <a:ext cx="2205209" cy="2205209"/>
              <a:chOff x="0" y="0"/>
              <a:chExt cx="553481" cy="55348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53481" cy="553481"/>
              </a:xfrm>
              <a:custGeom>
                <a:avLst/>
                <a:gdLst/>
                <a:ahLst/>
                <a:cxnLst/>
                <a:rect l="l" t="t" r="r" b="b"/>
                <a:pathLst>
                  <a:path w="553481" h="553481">
                    <a:moveTo>
                      <a:pt x="266417" y="0"/>
                    </a:moveTo>
                    <a:lnTo>
                      <a:pt x="287064" y="0"/>
                    </a:lnTo>
                    <a:cubicBezTo>
                      <a:pt x="434202" y="0"/>
                      <a:pt x="553481" y="119279"/>
                      <a:pt x="553481" y="266417"/>
                    </a:cubicBezTo>
                    <a:lnTo>
                      <a:pt x="553481" y="287064"/>
                    </a:lnTo>
                    <a:cubicBezTo>
                      <a:pt x="553481" y="357722"/>
                      <a:pt x="525412" y="425486"/>
                      <a:pt x="475449" y="475449"/>
                    </a:cubicBezTo>
                    <a:cubicBezTo>
                      <a:pt x="425486" y="525412"/>
                      <a:pt x="357722" y="553481"/>
                      <a:pt x="287064" y="553481"/>
                    </a:cubicBezTo>
                    <a:lnTo>
                      <a:pt x="266417" y="553481"/>
                    </a:lnTo>
                    <a:cubicBezTo>
                      <a:pt x="195759" y="553481"/>
                      <a:pt x="127995" y="525412"/>
                      <a:pt x="78032" y="475449"/>
                    </a:cubicBezTo>
                    <a:cubicBezTo>
                      <a:pt x="28069" y="425486"/>
                      <a:pt x="0" y="357722"/>
                      <a:pt x="0" y="287064"/>
                    </a:cubicBezTo>
                    <a:lnTo>
                      <a:pt x="0" y="266417"/>
                    </a:lnTo>
                    <a:cubicBezTo>
                      <a:pt x="0" y="195759"/>
                      <a:pt x="28069" y="127995"/>
                      <a:pt x="78032" y="78032"/>
                    </a:cubicBezTo>
                    <a:cubicBezTo>
                      <a:pt x="127995" y="28069"/>
                      <a:pt x="195759" y="0"/>
                      <a:pt x="266417" y="0"/>
                    </a:cubicBezTo>
                    <a:close/>
                  </a:path>
                </a:pathLst>
              </a:custGeom>
              <a:solidFill>
                <a:srgbClr val="FAE799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553481" cy="5915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 rot="10800000">
            <a:off x="10218735" y="4818809"/>
            <a:ext cx="3887412" cy="3864879"/>
            <a:chOff x="0" y="0"/>
            <a:chExt cx="5183216" cy="5153172"/>
          </a:xfrm>
        </p:grpSpPr>
        <p:grpSp>
          <p:nvGrpSpPr>
            <p:cNvPr id="25" name="Group 25"/>
            <p:cNvGrpSpPr/>
            <p:nvPr/>
          </p:nvGrpSpPr>
          <p:grpSpPr>
            <a:xfrm rot="-2786193">
              <a:off x="987137" y="2127700"/>
              <a:ext cx="3508274" cy="621506"/>
              <a:chOff x="0" y="0"/>
              <a:chExt cx="620975" cy="110008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620975" cy="110008"/>
              </a:xfrm>
              <a:custGeom>
                <a:avLst/>
                <a:gdLst/>
                <a:ahLst/>
                <a:cxnLst/>
                <a:rect l="l" t="t" r="r" b="b"/>
                <a:pathLst>
                  <a:path w="620975" h="110008">
                    <a:moveTo>
                      <a:pt x="55004" y="0"/>
                    </a:moveTo>
                    <a:lnTo>
                      <a:pt x="565971" y="0"/>
                    </a:lnTo>
                    <a:cubicBezTo>
                      <a:pt x="596349" y="0"/>
                      <a:pt x="620975" y="24626"/>
                      <a:pt x="620975" y="55004"/>
                    </a:cubicBezTo>
                    <a:lnTo>
                      <a:pt x="620975" y="55004"/>
                    </a:lnTo>
                    <a:cubicBezTo>
                      <a:pt x="620975" y="69592"/>
                      <a:pt x="615180" y="83583"/>
                      <a:pt x="604865" y="93898"/>
                    </a:cubicBezTo>
                    <a:cubicBezTo>
                      <a:pt x="594549" y="104213"/>
                      <a:pt x="580559" y="110008"/>
                      <a:pt x="565971" y="110008"/>
                    </a:cubicBezTo>
                    <a:lnTo>
                      <a:pt x="55004" y="110008"/>
                    </a:lnTo>
                    <a:cubicBezTo>
                      <a:pt x="40416" y="110008"/>
                      <a:pt x="26426" y="104213"/>
                      <a:pt x="16110" y="93898"/>
                    </a:cubicBezTo>
                    <a:cubicBezTo>
                      <a:pt x="5795" y="83583"/>
                      <a:pt x="0" y="69592"/>
                      <a:pt x="0" y="55004"/>
                    </a:cubicBezTo>
                    <a:lnTo>
                      <a:pt x="0" y="55004"/>
                    </a:lnTo>
                    <a:cubicBezTo>
                      <a:pt x="0" y="40416"/>
                      <a:pt x="5795" y="26426"/>
                      <a:pt x="16110" y="16110"/>
                    </a:cubicBezTo>
                    <a:cubicBezTo>
                      <a:pt x="26426" y="5795"/>
                      <a:pt x="40416" y="0"/>
                      <a:pt x="55004" y="0"/>
                    </a:cubicBezTo>
                    <a:close/>
                  </a:path>
                </a:pathLst>
              </a:custGeom>
              <a:solidFill>
                <a:srgbClr val="DC5328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620975" cy="148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0" y="1914771"/>
              <a:ext cx="3238401" cy="3238401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81418" y="0"/>
                    </a:moveTo>
                    <a:lnTo>
                      <a:pt x="631382" y="0"/>
                    </a:lnTo>
                    <a:cubicBezTo>
                      <a:pt x="679497" y="0"/>
                      <a:pt x="725641" y="19114"/>
                      <a:pt x="759664" y="53136"/>
                    </a:cubicBezTo>
                    <a:cubicBezTo>
                      <a:pt x="793686" y="87159"/>
                      <a:pt x="812800" y="133303"/>
                      <a:pt x="812800" y="181418"/>
                    </a:cubicBezTo>
                    <a:lnTo>
                      <a:pt x="812800" y="631382"/>
                    </a:lnTo>
                    <a:cubicBezTo>
                      <a:pt x="812800" y="679497"/>
                      <a:pt x="793686" y="725641"/>
                      <a:pt x="759664" y="759664"/>
                    </a:cubicBezTo>
                    <a:cubicBezTo>
                      <a:pt x="725641" y="793686"/>
                      <a:pt x="679497" y="812800"/>
                      <a:pt x="631382" y="812800"/>
                    </a:cubicBezTo>
                    <a:lnTo>
                      <a:pt x="181418" y="812800"/>
                    </a:lnTo>
                    <a:cubicBezTo>
                      <a:pt x="133303" y="812800"/>
                      <a:pt x="87159" y="793686"/>
                      <a:pt x="53136" y="759664"/>
                    </a:cubicBezTo>
                    <a:cubicBezTo>
                      <a:pt x="19114" y="725641"/>
                      <a:pt x="0" y="679497"/>
                      <a:pt x="0" y="631382"/>
                    </a:cubicBezTo>
                    <a:lnTo>
                      <a:pt x="0" y="181418"/>
                    </a:lnTo>
                    <a:cubicBezTo>
                      <a:pt x="0" y="133303"/>
                      <a:pt x="19114" y="87159"/>
                      <a:pt x="53136" y="53136"/>
                    </a:cubicBezTo>
                    <a:cubicBezTo>
                      <a:pt x="87159" y="19114"/>
                      <a:pt x="133303" y="0"/>
                      <a:pt x="181418" y="0"/>
                    </a:cubicBezTo>
                    <a:close/>
                  </a:path>
                </a:pathLst>
              </a:custGeom>
              <a:solidFill>
                <a:srgbClr val="DC5328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978007" y="0"/>
              <a:ext cx="2205209" cy="2205209"/>
              <a:chOff x="0" y="0"/>
              <a:chExt cx="553481" cy="553481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553481" cy="553481"/>
              </a:xfrm>
              <a:custGeom>
                <a:avLst/>
                <a:gdLst/>
                <a:ahLst/>
                <a:cxnLst/>
                <a:rect l="l" t="t" r="r" b="b"/>
                <a:pathLst>
                  <a:path w="553481" h="553481">
                    <a:moveTo>
                      <a:pt x="266417" y="0"/>
                    </a:moveTo>
                    <a:lnTo>
                      <a:pt x="287064" y="0"/>
                    </a:lnTo>
                    <a:cubicBezTo>
                      <a:pt x="434202" y="0"/>
                      <a:pt x="553481" y="119279"/>
                      <a:pt x="553481" y="266417"/>
                    </a:cubicBezTo>
                    <a:lnTo>
                      <a:pt x="553481" y="287064"/>
                    </a:lnTo>
                    <a:cubicBezTo>
                      <a:pt x="553481" y="357722"/>
                      <a:pt x="525412" y="425486"/>
                      <a:pt x="475449" y="475449"/>
                    </a:cubicBezTo>
                    <a:cubicBezTo>
                      <a:pt x="425486" y="525412"/>
                      <a:pt x="357722" y="553481"/>
                      <a:pt x="287064" y="553481"/>
                    </a:cubicBezTo>
                    <a:lnTo>
                      <a:pt x="266417" y="553481"/>
                    </a:lnTo>
                    <a:cubicBezTo>
                      <a:pt x="195759" y="553481"/>
                      <a:pt x="127995" y="525412"/>
                      <a:pt x="78032" y="475449"/>
                    </a:cubicBezTo>
                    <a:cubicBezTo>
                      <a:pt x="28069" y="425486"/>
                      <a:pt x="0" y="357722"/>
                      <a:pt x="0" y="287064"/>
                    </a:cubicBezTo>
                    <a:lnTo>
                      <a:pt x="0" y="266417"/>
                    </a:lnTo>
                    <a:cubicBezTo>
                      <a:pt x="0" y="195759"/>
                      <a:pt x="28069" y="127995"/>
                      <a:pt x="78032" y="78032"/>
                    </a:cubicBezTo>
                    <a:cubicBezTo>
                      <a:pt x="127995" y="28069"/>
                      <a:pt x="195759" y="0"/>
                      <a:pt x="266417" y="0"/>
                    </a:cubicBezTo>
                    <a:close/>
                  </a:path>
                </a:pathLst>
              </a:custGeom>
              <a:solidFill>
                <a:srgbClr val="DC5328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553481" cy="5915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11268393" y="734852"/>
            <a:ext cx="3887412" cy="3864879"/>
            <a:chOff x="0" y="0"/>
            <a:chExt cx="5183216" cy="5153172"/>
          </a:xfrm>
        </p:grpSpPr>
        <p:grpSp>
          <p:nvGrpSpPr>
            <p:cNvPr id="35" name="Group 35"/>
            <p:cNvGrpSpPr/>
            <p:nvPr/>
          </p:nvGrpSpPr>
          <p:grpSpPr>
            <a:xfrm rot="-2786193">
              <a:off x="987137" y="2127700"/>
              <a:ext cx="3508274" cy="621506"/>
              <a:chOff x="0" y="0"/>
              <a:chExt cx="620975" cy="110008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620975" cy="110008"/>
              </a:xfrm>
              <a:custGeom>
                <a:avLst/>
                <a:gdLst/>
                <a:ahLst/>
                <a:cxnLst/>
                <a:rect l="l" t="t" r="r" b="b"/>
                <a:pathLst>
                  <a:path w="620975" h="110008">
                    <a:moveTo>
                      <a:pt x="55004" y="0"/>
                    </a:moveTo>
                    <a:lnTo>
                      <a:pt x="565971" y="0"/>
                    </a:lnTo>
                    <a:cubicBezTo>
                      <a:pt x="596349" y="0"/>
                      <a:pt x="620975" y="24626"/>
                      <a:pt x="620975" y="55004"/>
                    </a:cubicBezTo>
                    <a:lnTo>
                      <a:pt x="620975" y="55004"/>
                    </a:lnTo>
                    <a:cubicBezTo>
                      <a:pt x="620975" y="69592"/>
                      <a:pt x="615180" y="83583"/>
                      <a:pt x="604865" y="93898"/>
                    </a:cubicBezTo>
                    <a:cubicBezTo>
                      <a:pt x="594549" y="104213"/>
                      <a:pt x="580559" y="110008"/>
                      <a:pt x="565971" y="110008"/>
                    </a:cubicBezTo>
                    <a:lnTo>
                      <a:pt x="55004" y="110008"/>
                    </a:lnTo>
                    <a:cubicBezTo>
                      <a:pt x="40416" y="110008"/>
                      <a:pt x="26426" y="104213"/>
                      <a:pt x="16110" y="93898"/>
                    </a:cubicBezTo>
                    <a:cubicBezTo>
                      <a:pt x="5795" y="83583"/>
                      <a:pt x="0" y="69592"/>
                      <a:pt x="0" y="55004"/>
                    </a:cubicBezTo>
                    <a:lnTo>
                      <a:pt x="0" y="55004"/>
                    </a:lnTo>
                    <a:cubicBezTo>
                      <a:pt x="0" y="40416"/>
                      <a:pt x="5795" y="26426"/>
                      <a:pt x="16110" y="16110"/>
                    </a:cubicBezTo>
                    <a:cubicBezTo>
                      <a:pt x="26426" y="5795"/>
                      <a:pt x="40416" y="0"/>
                      <a:pt x="55004" y="0"/>
                    </a:cubicBezTo>
                    <a:close/>
                  </a:path>
                </a:pathLst>
              </a:custGeom>
              <a:solidFill>
                <a:srgbClr val="F1977B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620975" cy="148108"/>
              </a:xfrm>
              <a:prstGeom prst="rect">
                <a:avLst/>
              </a:prstGeom>
            </p:spPr>
            <p:txBody>
              <a:bodyPr lIns="58120" tIns="58120" rIns="58120" bIns="5812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0" y="1914771"/>
              <a:ext cx="3238401" cy="3238401"/>
              <a:chOff x="0" y="0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8570" y="0"/>
                    </a:moveTo>
                    <a:lnTo>
                      <a:pt x="654230" y="0"/>
                    </a:lnTo>
                    <a:cubicBezTo>
                      <a:pt x="696285" y="0"/>
                      <a:pt x="736618" y="16706"/>
                      <a:pt x="766356" y="46444"/>
                    </a:cubicBezTo>
                    <a:cubicBezTo>
                      <a:pt x="796094" y="76182"/>
                      <a:pt x="812800" y="116515"/>
                      <a:pt x="812800" y="158570"/>
                    </a:cubicBezTo>
                    <a:lnTo>
                      <a:pt x="812800" y="654230"/>
                    </a:lnTo>
                    <a:cubicBezTo>
                      <a:pt x="812800" y="696285"/>
                      <a:pt x="796094" y="736618"/>
                      <a:pt x="766356" y="766356"/>
                    </a:cubicBezTo>
                    <a:cubicBezTo>
                      <a:pt x="736618" y="796094"/>
                      <a:pt x="696285" y="812800"/>
                      <a:pt x="654230" y="812800"/>
                    </a:cubicBezTo>
                    <a:lnTo>
                      <a:pt x="158570" y="812800"/>
                    </a:lnTo>
                    <a:cubicBezTo>
                      <a:pt x="116515" y="812800"/>
                      <a:pt x="76182" y="796094"/>
                      <a:pt x="46444" y="766356"/>
                    </a:cubicBezTo>
                    <a:cubicBezTo>
                      <a:pt x="16706" y="736618"/>
                      <a:pt x="0" y="696285"/>
                      <a:pt x="0" y="654230"/>
                    </a:cubicBezTo>
                    <a:lnTo>
                      <a:pt x="0" y="158570"/>
                    </a:lnTo>
                    <a:cubicBezTo>
                      <a:pt x="0" y="116515"/>
                      <a:pt x="16706" y="76182"/>
                      <a:pt x="46444" y="46444"/>
                    </a:cubicBezTo>
                    <a:cubicBezTo>
                      <a:pt x="76182" y="16706"/>
                      <a:pt x="116515" y="0"/>
                      <a:pt x="158570" y="0"/>
                    </a:cubicBezTo>
                    <a:close/>
                  </a:path>
                </a:pathLst>
              </a:custGeom>
              <a:solidFill>
                <a:srgbClr val="F1977B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8120" tIns="58120" rIns="58120" bIns="5812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2978007" y="0"/>
              <a:ext cx="2205209" cy="2205209"/>
              <a:chOff x="0" y="0"/>
              <a:chExt cx="553481" cy="553481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553481" cy="553481"/>
              </a:xfrm>
              <a:custGeom>
                <a:avLst/>
                <a:gdLst/>
                <a:ahLst/>
                <a:cxnLst/>
                <a:rect l="l" t="t" r="r" b="b"/>
                <a:pathLst>
                  <a:path w="553481" h="553481">
                    <a:moveTo>
                      <a:pt x="232864" y="0"/>
                    </a:moveTo>
                    <a:lnTo>
                      <a:pt x="320617" y="0"/>
                    </a:lnTo>
                    <a:cubicBezTo>
                      <a:pt x="382376" y="0"/>
                      <a:pt x="441606" y="24534"/>
                      <a:pt x="485277" y="68204"/>
                    </a:cubicBezTo>
                    <a:cubicBezTo>
                      <a:pt x="528947" y="111875"/>
                      <a:pt x="553481" y="171105"/>
                      <a:pt x="553481" y="232864"/>
                    </a:cubicBezTo>
                    <a:lnTo>
                      <a:pt x="553481" y="320617"/>
                    </a:lnTo>
                    <a:cubicBezTo>
                      <a:pt x="553481" y="382376"/>
                      <a:pt x="528947" y="441606"/>
                      <a:pt x="485277" y="485277"/>
                    </a:cubicBezTo>
                    <a:cubicBezTo>
                      <a:pt x="441606" y="528947"/>
                      <a:pt x="382376" y="553481"/>
                      <a:pt x="320617" y="553481"/>
                    </a:cubicBezTo>
                    <a:lnTo>
                      <a:pt x="232864" y="553481"/>
                    </a:lnTo>
                    <a:cubicBezTo>
                      <a:pt x="171105" y="553481"/>
                      <a:pt x="111875" y="528947"/>
                      <a:pt x="68204" y="485277"/>
                    </a:cubicBezTo>
                    <a:cubicBezTo>
                      <a:pt x="24534" y="441606"/>
                      <a:pt x="0" y="382376"/>
                      <a:pt x="0" y="320617"/>
                    </a:cubicBezTo>
                    <a:lnTo>
                      <a:pt x="0" y="232864"/>
                    </a:lnTo>
                    <a:cubicBezTo>
                      <a:pt x="0" y="171105"/>
                      <a:pt x="24534" y="111875"/>
                      <a:pt x="68204" y="68204"/>
                    </a:cubicBezTo>
                    <a:cubicBezTo>
                      <a:pt x="111875" y="24534"/>
                      <a:pt x="171105" y="0"/>
                      <a:pt x="232864" y="0"/>
                    </a:cubicBezTo>
                    <a:close/>
                  </a:path>
                </a:pathLst>
              </a:custGeom>
              <a:solidFill>
                <a:srgbClr val="F1977B"/>
              </a:solidFill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553481" cy="591581"/>
              </a:xfrm>
              <a:prstGeom prst="rect">
                <a:avLst/>
              </a:prstGeom>
            </p:spPr>
            <p:txBody>
              <a:bodyPr lIns="58120" tIns="58120" rIns="58120" bIns="5812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44" name="Freeform 44"/>
          <p:cNvSpPr/>
          <p:nvPr/>
        </p:nvSpPr>
        <p:spPr>
          <a:xfrm rot="-8402029">
            <a:off x="-7113204" y="7339706"/>
            <a:ext cx="12269998" cy="12269998"/>
          </a:xfrm>
          <a:custGeom>
            <a:avLst/>
            <a:gdLst/>
            <a:ahLst/>
            <a:cxnLst/>
            <a:rect l="l" t="t" r="r" b="b"/>
            <a:pathLst>
              <a:path w="12269998" h="12269998">
                <a:moveTo>
                  <a:pt x="0" y="0"/>
                </a:moveTo>
                <a:lnTo>
                  <a:pt x="12269998" y="0"/>
                </a:lnTo>
                <a:lnTo>
                  <a:pt x="12269998" y="12269999"/>
                </a:lnTo>
                <a:lnTo>
                  <a:pt x="0" y="12269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5" name="AutoShape 45"/>
          <p:cNvSpPr/>
          <p:nvPr/>
        </p:nvSpPr>
        <p:spPr>
          <a:xfrm flipV="1">
            <a:off x="1363804" y="9158922"/>
            <a:ext cx="16230600" cy="80328"/>
          </a:xfrm>
          <a:prstGeom prst="line">
            <a:avLst/>
          </a:prstGeom>
          <a:ln w="38100" cap="flat">
            <a:solidFill>
              <a:srgbClr val="73737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Freeform 46"/>
          <p:cNvSpPr/>
          <p:nvPr/>
        </p:nvSpPr>
        <p:spPr>
          <a:xfrm>
            <a:off x="10561510" y="7419983"/>
            <a:ext cx="1007516" cy="1007516"/>
          </a:xfrm>
          <a:custGeom>
            <a:avLst/>
            <a:gdLst/>
            <a:ahLst/>
            <a:cxnLst/>
            <a:rect l="l" t="t" r="r" b="b"/>
            <a:pathLst>
              <a:path w="1007516" h="1007516">
                <a:moveTo>
                  <a:pt x="0" y="0"/>
                </a:moveTo>
                <a:lnTo>
                  <a:pt x="1007516" y="0"/>
                </a:lnTo>
                <a:lnTo>
                  <a:pt x="1007516" y="1007516"/>
                </a:lnTo>
                <a:lnTo>
                  <a:pt x="0" y="10075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13844202" y="977182"/>
            <a:ext cx="1130150" cy="1128737"/>
          </a:xfrm>
          <a:custGeom>
            <a:avLst/>
            <a:gdLst/>
            <a:ahLst/>
            <a:cxnLst/>
            <a:rect l="l" t="t" r="r" b="b"/>
            <a:pathLst>
              <a:path w="1130150" h="1128737">
                <a:moveTo>
                  <a:pt x="0" y="0"/>
                </a:moveTo>
                <a:lnTo>
                  <a:pt x="1130150" y="0"/>
                </a:lnTo>
                <a:lnTo>
                  <a:pt x="1130150" y="1128737"/>
                </a:lnTo>
                <a:lnTo>
                  <a:pt x="0" y="11287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6433820" y="5188328"/>
            <a:ext cx="1028700" cy="1028700"/>
          </a:xfrm>
          <a:custGeom>
            <a:avLst/>
            <a:gdLst/>
            <a:ahLst/>
            <a:cxnLst/>
            <a:rect l="l" t="t" r="r" b="b"/>
            <a:pathLst>
              <a:path w="1028700" h="1028700">
                <a:moveTo>
                  <a:pt x="0" y="0"/>
                </a:moveTo>
                <a:lnTo>
                  <a:pt x="1028700" y="0"/>
                </a:lnTo>
                <a:lnTo>
                  <a:pt x="102870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6724918" y="5498476"/>
            <a:ext cx="446504" cy="446504"/>
          </a:xfrm>
          <a:custGeom>
            <a:avLst/>
            <a:gdLst/>
            <a:ahLst/>
            <a:cxnLst/>
            <a:rect l="l" t="t" r="r" b="b"/>
            <a:pathLst>
              <a:path w="446504" h="446504">
                <a:moveTo>
                  <a:pt x="0" y="0"/>
                </a:moveTo>
                <a:lnTo>
                  <a:pt x="446504" y="0"/>
                </a:lnTo>
                <a:lnTo>
                  <a:pt x="446504" y="446505"/>
                </a:lnTo>
                <a:lnTo>
                  <a:pt x="0" y="44650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51" name="Group 51"/>
          <p:cNvGrpSpPr/>
          <p:nvPr/>
        </p:nvGrpSpPr>
        <p:grpSpPr>
          <a:xfrm>
            <a:off x="1028700" y="2143366"/>
            <a:ext cx="9008581" cy="7522209"/>
            <a:chOff x="0" y="0"/>
            <a:chExt cx="12287247" cy="10259910"/>
          </a:xfrm>
        </p:grpSpPr>
        <p:sp>
          <p:nvSpPr>
            <p:cNvPr id="52" name="Freeform 52"/>
            <p:cNvSpPr/>
            <p:nvPr/>
          </p:nvSpPr>
          <p:spPr>
            <a:xfrm rot="3817371">
              <a:off x="3445258" y="1946732"/>
              <a:ext cx="8295044" cy="6366446"/>
            </a:xfrm>
            <a:custGeom>
              <a:avLst/>
              <a:gdLst/>
              <a:ahLst/>
              <a:cxnLst/>
              <a:rect l="l" t="t" r="r" b="b"/>
              <a:pathLst>
                <a:path w="8295044" h="6366446">
                  <a:moveTo>
                    <a:pt x="0" y="0"/>
                  </a:moveTo>
                  <a:lnTo>
                    <a:pt x="8295044" y="0"/>
                  </a:lnTo>
                  <a:lnTo>
                    <a:pt x="8295044" y="6366446"/>
                  </a:lnTo>
                  <a:lnTo>
                    <a:pt x="0" y="6366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3" name="Freeform 53"/>
            <p:cNvSpPr/>
            <p:nvPr/>
          </p:nvSpPr>
          <p:spPr>
            <a:xfrm>
              <a:off x="1792899" y="1417796"/>
              <a:ext cx="8481401" cy="8299081"/>
            </a:xfrm>
            <a:custGeom>
              <a:avLst/>
              <a:gdLst/>
              <a:ahLst/>
              <a:cxnLst/>
              <a:rect l="l" t="t" r="r" b="b"/>
              <a:pathLst>
                <a:path w="8481401" h="8299081">
                  <a:moveTo>
                    <a:pt x="0" y="0"/>
                  </a:moveTo>
                  <a:lnTo>
                    <a:pt x="8481401" y="0"/>
                  </a:lnTo>
                  <a:lnTo>
                    <a:pt x="8481401" y="8299081"/>
                  </a:lnTo>
                  <a:lnTo>
                    <a:pt x="0" y="8299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21693" t="-22026" b="-2340"/>
              </a:stretch>
            </a:blipFill>
          </p:spPr>
        </p:sp>
        <p:sp>
          <p:nvSpPr>
            <p:cNvPr id="54" name="Freeform 54"/>
            <p:cNvSpPr/>
            <p:nvPr/>
          </p:nvSpPr>
          <p:spPr>
            <a:xfrm>
              <a:off x="0" y="4984722"/>
              <a:ext cx="5796626" cy="4732155"/>
            </a:xfrm>
            <a:custGeom>
              <a:avLst/>
              <a:gdLst/>
              <a:ahLst/>
              <a:cxnLst/>
              <a:rect l="l" t="t" r="r" b="b"/>
              <a:pathLst>
                <a:path w="5796626" h="4732155">
                  <a:moveTo>
                    <a:pt x="0" y="0"/>
                  </a:moveTo>
                  <a:lnTo>
                    <a:pt x="5796626" y="0"/>
                  </a:lnTo>
                  <a:lnTo>
                    <a:pt x="5796626" y="4732155"/>
                  </a:lnTo>
                  <a:lnTo>
                    <a:pt x="0" y="4732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5" name="TextBox 55"/>
          <p:cNvSpPr txBox="1"/>
          <p:nvPr/>
        </p:nvSpPr>
        <p:spPr>
          <a:xfrm>
            <a:off x="1028700" y="1228725"/>
            <a:ext cx="8578400" cy="134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10199" spc="-346">
                <a:solidFill>
                  <a:srgbClr val="DC5328"/>
                </a:solidFill>
                <a:latin typeface="Montserrat Bold"/>
              </a:rPr>
              <a:t>Social Media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279316" y="5381743"/>
            <a:ext cx="1255987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4"/>
              </a:lnSpc>
            </a:pPr>
            <a:r>
              <a:rPr lang="en-US" sz="3904" spc="-132" dirty="0">
                <a:solidFill>
                  <a:srgbClr val="000000"/>
                </a:solidFill>
                <a:latin typeface="Montserrat Bold"/>
              </a:rPr>
              <a:t>1k+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1728625" y="5817972"/>
            <a:ext cx="2402794" cy="77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0"/>
              </a:lnSpc>
            </a:pPr>
            <a:r>
              <a:rPr lang="en-US" sz="1987">
                <a:solidFill>
                  <a:srgbClr val="000000"/>
                </a:solidFill>
                <a:latin typeface="Montserrat"/>
              </a:rPr>
              <a:t>INSTAGRAM FOLLOWERS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1654402" y="2861801"/>
            <a:ext cx="1707218" cy="476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0"/>
              </a:lnSpc>
            </a:pPr>
            <a:r>
              <a:rPr lang="en-US" sz="3580" spc="-121" dirty="0">
                <a:solidFill>
                  <a:srgbClr val="000000"/>
                </a:solidFill>
                <a:latin typeface="Montserrat Bold"/>
              </a:rPr>
              <a:t>487+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1359996" y="3318330"/>
            <a:ext cx="2296031" cy="715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</a:pPr>
            <a:r>
              <a:rPr lang="en-US" sz="1823" dirty="0">
                <a:solidFill>
                  <a:srgbClr val="000000"/>
                </a:solidFill>
                <a:latin typeface="Montserrat"/>
              </a:rPr>
              <a:t>INSTAGRAM VIEWERS PER DAY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4289417" y="3255274"/>
            <a:ext cx="1656575" cy="49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9"/>
              </a:lnSpc>
            </a:pPr>
            <a:r>
              <a:rPr lang="en-US" sz="3769" spc="-128">
                <a:solidFill>
                  <a:srgbClr val="000000"/>
                </a:solidFill>
                <a:latin typeface="Montserrat Bold"/>
              </a:rPr>
              <a:t>450+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3895418" y="3732231"/>
            <a:ext cx="2444574" cy="748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0"/>
              </a:lnSpc>
            </a:pPr>
            <a:r>
              <a:rPr lang="en-US" sz="1918" dirty="0">
                <a:solidFill>
                  <a:srgbClr val="000000"/>
                </a:solidFill>
                <a:latin typeface="Montserrat"/>
              </a:rPr>
              <a:t>LINKEDIN FOLLOWERS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7AE1E17-032D-5D31-11DE-78A21E9CCAEA}"/>
              </a:ext>
            </a:extLst>
          </p:cNvPr>
          <p:cNvSpPr/>
          <p:nvPr/>
        </p:nvSpPr>
        <p:spPr>
          <a:xfrm>
            <a:off x="8382000" y="2468547"/>
            <a:ext cx="838200" cy="693753"/>
          </a:xfrm>
          <a:prstGeom prst="ellipse">
            <a:avLst/>
          </a:prstGeom>
          <a:solidFill>
            <a:srgbClr val="DC53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1D1059-9D49-FB83-1FB6-5E51C2855724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1" t="-23680"/>
          <a:stretch/>
        </p:blipFill>
        <p:spPr>
          <a:xfrm>
            <a:off x="1115401" y="2624599"/>
            <a:ext cx="7904625" cy="3853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238786">
            <a:off x="15236242" y="3349159"/>
            <a:ext cx="12199733" cy="12199733"/>
          </a:xfrm>
          <a:custGeom>
            <a:avLst/>
            <a:gdLst/>
            <a:ahLst/>
            <a:cxnLst/>
            <a:rect l="l" t="t" r="r" b="b"/>
            <a:pathLst>
              <a:path w="12199733" h="12199733">
                <a:moveTo>
                  <a:pt x="0" y="0"/>
                </a:moveTo>
                <a:lnTo>
                  <a:pt x="12199734" y="0"/>
                </a:lnTo>
                <a:lnTo>
                  <a:pt x="12199734" y="12199733"/>
                </a:lnTo>
                <a:lnTo>
                  <a:pt x="0" y="121997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870950">
            <a:off x="1924200" y="-12855442"/>
            <a:ext cx="15289153" cy="15289153"/>
          </a:xfrm>
          <a:custGeom>
            <a:avLst/>
            <a:gdLst/>
            <a:ahLst/>
            <a:cxnLst/>
            <a:rect l="l" t="t" r="r" b="b"/>
            <a:pathLst>
              <a:path w="15289153" h="15289153">
                <a:moveTo>
                  <a:pt x="0" y="0"/>
                </a:moveTo>
                <a:lnTo>
                  <a:pt x="15289153" y="0"/>
                </a:lnTo>
                <a:lnTo>
                  <a:pt x="15289153" y="15289153"/>
                </a:lnTo>
                <a:lnTo>
                  <a:pt x="0" y="152891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155873">
            <a:off x="-3099880" y="8747857"/>
            <a:ext cx="12269998" cy="12269998"/>
          </a:xfrm>
          <a:custGeom>
            <a:avLst/>
            <a:gdLst/>
            <a:ahLst/>
            <a:cxnLst/>
            <a:rect l="l" t="t" r="r" b="b"/>
            <a:pathLst>
              <a:path w="12269998" h="12269998">
                <a:moveTo>
                  <a:pt x="0" y="0"/>
                </a:moveTo>
                <a:lnTo>
                  <a:pt x="12269998" y="0"/>
                </a:lnTo>
                <a:lnTo>
                  <a:pt x="12269998" y="12269999"/>
                </a:lnTo>
                <a:lnTo>
                  <a:pt x="0" y="12269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699" y="4823427"/>
            <a:ext cx="8540077" cy="134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10199" spc="-346" dirty="0">
                <a:solidFill>
                  <a:srgbClr val="DC5328"/>
                </a:solidFill>
                <a:latin typeface="Montserrat Bold"/>
              </a:rPr>
              <a:t>Coverage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16510" y="3162300"/>
            <a:ext cx="6890390" cy="4827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840"/>
              </a:lnSpc>
            </a:pPr>
            <a:r>
              <a:rPr lang="en-US" sz="2400" dirty="0">
                <a:solidFill>
                  <a:srgbClr val="2E2E2E"/>
                </a:solidFill>
                <a:latin typeface="Montserrat"/>
              </a:rPr>
              <a:t>We send our magazine every 2 (two) months, to our clients and also our partners. Consists of: </a:t>
            </a:r>
          </a:p>
          <a:p>
            <a:pPr>
              <a:lnSpc>
                <a:spcPts val="3840"/>
              </a:lnSpc>
            </a:pPr>
            <a:endParaRPr lang="en-US" sz="2400" dirty="0">
              <a:solidFill>
                <a:srgbClr val="2E2E2E"/>
              </a:solidFill>
              <a:latin typeface="Montserrat"/>
            </a:endParaRPr>
          </a:p>
          <a:p>
            <a:pPr marL="342900" indent="-342900">
              <a:lnSpc>
                <a:spcPts val="384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DC5328"/>
                </a:solidFill>
                <a:latin typeface="Montserrat"/>
              </a:rPr>
              <a:t>Mining-related ministries</a:t>
            </a:r>
          </a:p>
          <a:p>
            <a:pPr marL="342900" indent="-342900">
              <a:lnSpc>
                <a:spcPts val="384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DC5328"/>
                </a:solidFill>
                <a:latin typeface="Montserrat"/>
              </a:rPr>
              <a:t>Mining Association</a:t>
            </a:r>
          </a:p>
          <a:p>
            <a:pPr marL="342900" indent="-342900">
              <a:lnSpc>
                <a:spcPts val="384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DC5328"/>
                </a:solidFill>
                <a:latin typeface="Montserrat"/>
              </a:rPr>
              <a:t>Member of the Indonesian Nickel Miners Association (APNI)</a:t>
            </a:r>
          </a:p>
          <a:p>
            <a:pPr marL="342900" indent="-342900">
              <a:lnSpc>
                <a:spcPts val="384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DC5328"/>
                </a:solidFill>
                <a:latin typeface="Montserrat"/>
              </a:rPr>
              <a:t>Mining Support Companies</a:t>
            </a:r>
          </a:p>
          <a:p>
            <a:pPr marL="342900" indent="-342900">
              <a:lnSpc>
                <a:spcPts val="384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DC5328"/>
                </a:solidFill>
                <a:latin typeface="Montserrat"/>
              </a:rPr>
              <a:t>Mining Events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2521" y="981075"/>
            <a:ext cx="7212016" cy="38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 spc="115">
                <a:solidFill>
                  <a:srgbClr val="000000"/>
                </a:solidFill>
                <a:latin typeface="Open Sans"/>
              </a:rPr>
              <a:t>PT Media Nikel Indonesia</a:t>
            </a:r>
          </a:p>
        </p:txBody>
      </p:sp>
      <p:sp>
        <p:nvSpPr>
          <p:cNvPr id="9" name="Freeform 9"/>
          <p:cNvSpPr/>
          <p:nvPr/>
        </p:nvSpPr>
        <p:spPr>
          <a:xfrm>
            <a:off x="15247174" y="568745"/>
            <a:ext cx="2622485" cy="1602994"/>
          </a:xfrm>
          <a:custGeom>
            <a:avLst/>
            <a:gdLst/>
            <a:ahLst/>
            <a:cxnLst/>
            <a:rect l="l" t="t" r="r" b="b"/>
            <a:pathLst>
              <a:path w="2622485" h="1602994">
                <a:moveTo>
                  <a:pt x="0" y="0"/>
                </a:moveTo>
                <a:lnTo>
                  <a:pt x="2622485" y="0"/>
                </a:lnTo>
                <a:lnTo>
                  <a:pt x="2622485" y="1602994"/>
                </a:lnTo>
                <a:lnTo>
                  <a:pt x="0" y="16029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flipV="1">
            <a:off x="1028700" y="9197022"/>
            <a:ext cx="16230600" cy="80328"/>
          </a:xfrm>
          <a:prstGeom prst="line">
            <a:avLst/>
          </a:prstGeom>
          <a:ln w="38100" cap="flat">
            <a:solidFill>
              <a:srgbClr val="73737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0524703-FC04-E91B-F27B-0175EF98A8D7}"/>
              </a:ext>
            </a:extLst>
          </p:cNvPr>
          <p:cNvSpPr/>
          <p:nvPr/>
        </p:nvSpPr>
        <p:spPr>
          <a:xfrm rot="5400000">
            <a:off x="10191750" y="5217229"/>
            <a:ext cx="228600" cy="190500"/>
          </a:xfrm>
          <a:prstGeom prst="triangle">
            <a:avLst/>
          </a:prstGeom>
          <a:solidFill>
            <a:srgbClr val="DC53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2D1730C-28DC-B4B2-143E-D395D213B986}"/>
              </a:ext>
            </a:extLst>
          </p:cNvPr>
          <p:cNvSpPr/>
          <p:nvPr/>
        </p:nvSpPr>
        <p:spPr>
          <a:xfrm rot="5400000">
            <a:off x="10191750" y="5750629"/>
            <a:ext cx="228600" cy="190500"/>
          </a:xfrm>
          <a:prstGeom prst="triangle">
            <a:avLst/>
          </a:prstGeom>
          <a:solidFill>
            <a:srgbClr val="DC53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78E5C33-4B20-684F-B39E-372C6F916E2B}"/>
              </a:ext>
            </a:extLst>
          </p:cNvPr>
          <p:cNvSpPr/>
          <p:nvPr/>
        </p:nvSpPr>
        <p:spPr>
          <a:xfrm rot="5400000">
            <a:off x="10191750" y="6207829"/>
            <a:ext cx="228600" cy="190500"/>
          </a:xfrm>
          <a:prstGeom prst="triangle">
            <a:avLst/>
          </a:prstGeom>
          <a:solidFill>
            <a:srgbClr val="DC53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F9E1E5C9-CAB8-D66E-8A10-557588F14795}"/>
              </a:ext>
            </a:extLst>
          </p:cNvPr>
          <p:cNvSpPr/>
          <p:nvPr/>
        </p:nvSpPr>
        <p:spPr>
          <a:xfrm rot="5400000">
            <a:off x="10191750" y="7198429"/>
            <a:ext cx="228600" cy="190500"/>
          </a:xfrm>
          <a:prstGeom prst="triangle">
            <a:avLst/>
          </a:prstGeom>
          <a:solidFill>
            <a:srgbClr val="DC53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A0C70D5-8E59-9CE0-10B5-19934153673E}"/>
              </a:ext>
            </a:extLst>
          </p:cNvPr>
          <p:cNvSpPr/>
          <p:nvPr/>
        </p:nvSpPr>
        <p:spPr>
          <a:xfrm rot="5400000">
            <a:off x="10191750" y="7655629"/>
            <a:ext cx="228600" cy="190500"/>
          </a:xfrm>
          <a:prstGeom prst="triangle">
            <a:avLst/>
          </a:prstGeom>
          <a:solidFill>
            <a:srgbClr val="DC53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91265">
            <a:off x="9147307" y="-9294852"/>
            <a:ext cx="12199733" cy="12199733"/>
          </a:xfrm>
          <a:custGeom>
            <a:avLst/>
            <a:gdLst/>
            <a:ahLst/>
            <a:cxnLst/>
            <a:rect l="l" t="t" r="r" b="b"/>
            <a:pathLst>
              <a:path w="12199733" h="12199733">
                <a:moveTo>
                  <a:pt x="0" y="0"/>
                </a:moveTo>
                <a:lnTo>
                  <a:pt x="12199734" y="0"/>
                </a:lnTo>
                <a:lnTo>
                  <a:pt x="12199734" y="12199734"/>
                </a:lnTo>
                <a:lnTo>
                  <a:pt x="0" y="12199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708834">
            <a:off x="12342873" y="4254684"/>
            <a:ext cx="15289153" cy="15289153"/>
          </a:xfrm>
          <a:custGeom>
            <a:avLst/>
            <a:gdLst/>
            <a:ahLst/>
            <a:cxnLst/>
            <a:rect l="l" t="t" r="r" b="b"/>
            <a:pathLst>
              <a:path w="15289153" h="15289153">
                <a:moveTo>
                  <a:pt x="0" y="0"/>
                </a:moveTo>
                <a:lnTo>
                  <a:pt x="15289153" y="0"/>
                </a:lnTo>
                <a:lnTo>
                  <a:pt x="15289153" y="15289152"/>
                </a:lnTo>
                <a:lnTo>
                  <a:pt x="0" y="15289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402029">
            <a:off x="-7113204" y="7082113"/>
            <a:ext cx="12269998" cy="12269998"/>
          </a:xfrm>
          <a:custGeom>
            <a:avLst/>
            <a:gdLst/>
            <a:ahLst/>
            <a:cxnLst/>
            <a:rect l="l" t="t" r="r" b="b"/>
            <a:pathLst>
              <a:path w="12269998" h="12269998">
                <a:moveTo>
                  <a:pt x="0" y="0"/>
                </a:moveTo>
                <a:lnTo>
                  <a:pt x="12269998" y="0"/>
                </a:lnTo>
                <a:lnTo>
                  <a:pt x="12269998" y="12269999"/>
                </a:lnTo>
                <a:lnTo>
                  <a:pt x="0" y="12269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47174" y="568745"/>
            <a:ext cx="2622485" cy="1602994"/>
          </a:xfrm>
          <a:custGeom>
            <a:avLst/>
            <a:gdLst/>
            <a:ahLst/>
            <a:cxnLst/>
            <a:rect l="l" t="t" r="r" b="b"/>
            <a:pathLst>
              <a:path w="2622485" h="1602994">
                <a:moveTo>
                  <a:pt x="0" y="0"/>
                </a:moveTo>
                <a:lnTo>
                  <a:pt x="2622485" y="0"/>
                </a:lnTo>
                <a:lnTo>
                  <a:pt x="2622485" y="1602994"/>
                </a:lnTo>
                <a:lnTo>
                  <a:pt x="0" y="16029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1028700" y="9197022"/>
            <a:ext cx="16230600" cy="80328"/>
          </a:xfrm>
          <a:prstGeom prst="line">
            <a:avLst/>
          </a:prstGeom>
          <a:ln w="38100" cap="flat">
            <a:solidFill>
              <a:srgbClr val="73737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6919871" y="2171739"/>
            <a:ext cx="9960485" cy="6499216"/>
          </a:xfrm>
          <a:custGeom>
            <a:avLst/>
            <a:gdLst/>
            <a:ahLst/>
            <a:cxnLst/>
            <a:rect l="l" t="t" r="r" b="b"/>
            <a:pathLst>
              <a:path w="9960485" h="6499216">
                <a:moveTo>
                  <a:pt x="0" y="0"/>
                </a:moveTo>
                <a:lnTo>
                  <a:pt x="9960485" y="0"/>
                </a:lnTo>
                <a:lnTo>
                  <a:pt x="9960485" y="6499216"/>
                </a:lnTo>
                <a:lnTo>
                  <a:pt x="0" y="64992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108797" y="4965899"/>
            <a:ext cx="1268984" cy="106374"/>
            <a:chOff x="0" y="0"/>
            <a:chExt cx="331511" cy="2778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1511" cy="27789"/>
            </a:xfrm>
            <a:custGeom>
              <a:avLst/>
              <a:gdLst/>
              <a:ahLst/>
              <a:cxnLst/>
              <a:rect l="l" t="t" r="r" b="b"/>
              <a:pathLst>
                <a:path w="331511" h="27789">
                  <a:moveTo>
                    <a:pt x="0" y="0"/>
                  </a:moveTo>
                  <a:lnTo>
                    <a:pt x="331511" y="0"/>
                  </a:lnTo>
                  <a:lnTo>
                    <a:pt x="331511" y="27789"/>
                  </a:lnTo>
                  <a:lnTo>
                    <a:pt x="0" y="27789"/>
                  </a:lnTo>
                  <a:close/>
                </a:path>
              </a:pathLst>
            </a:custGeom>
            <a:solidFill>
              <a:srgbClr val="DC532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31511" cy="65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3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5310399"/>
            <a:ext cx="6171390" cy="1629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98"/>
              </a:lnSpc>
            </a:pPr>
            <a:r>
              <a:rPr lang="en-US" sz="12298" spc="-418">
                <a:solidFill>
                  <a:srgbClr val="DC5328"/>
                </a:solidFill>
                <a:latin typeface="Montserrat Bold"/>
              </a:rPr>
              <a:t>50+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6671111"/>
            <a:ext cx="5531759" cy="45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2419">
                <a:solidFill>
                  <a:srgbClr val="2E2E2E"/>
                </a:solidFill>
                <a:latin typeface="Montserrat"/>
              </a:rPr>
              <a:t>Get served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2521" y="981075"/>
            <a:ext cx="7212016" cy="38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 spc="115" dirty="0">
                <a:solidFill>
                  <a:srgbClr val="000000"/>
                </a:solidFill>
                <a:latin typeface="Open Sans"/>
              </a:rPr>
              <a:t>PT Media Nikel Indonesia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08797" y="3281722"/>
            <a:ext cx="5531759" cy="1503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29"/>
              </a:lnSpc>
            </a:pPr>
            <a:r>
              <a:rPr lang="en-US" sz="3830">
                <a:solidFill>
                  <a:srgbClr val="2E2E2E"/>
                </a:solidFill>
                <a:latin typeface="Montserrat Bold"/>
              </a:rPr>
              <a:t>Client Who Have Trust On Us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970330"/>
            <a:ext cx="580997" cy="580997"/>
          </a:xfrm>
          <a:custGeom>
            <a:avLst/>
            <a:gdLst/>
            <a:ahLst/>
            <a:cxnLst/>
            <a:rect l="l" t="t" r="r" b="b"/>
            <a:pathLst>
              <a:path w="580997" h="580997">
                <a:moveTo>
                  <a:pt x="0" y="0"/>
                </a:moveTo>
                <a:lnTo>
                  <a:pt x="580997" y="0"/>
                </a:lnTo>
                <a:lnTo>
                  <a:pt x="580997" y="580996"/>
                </a:lnTo>
                <a:lnTo>
                  <a:pt x="0" y="58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8677303"/>
            <a:ext cx="580997" cy="580997"/>
          </a:xfrm>
          <a:custGeom>
            <a:avLst/>
            <a:gdLst/>
            <a:ahLst/>
            <a:cxnLst/>
            <a:rect l="l" t="t" r="r" b="b"/>
            <a:pathLst>
              <a:path w="580997" h="580997">
                <a:moveTo>
                  <a:pt x="0" y="0"/>
                </a:moveTo>
                <a:lnTo>
                  <a:pt x="580997" y="0"/>
                </a:lnTo>
                <a:lnTo>
                  <a:pt x="580997" y="580997"/>
                </a:lnTo>
                <a:lnTo>
                  <a:pt x="0" y="580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7255983"/>
            <a:ext cx="580997" cy="580997"/>
          </a:xfrm>
          <a:custGeom>
            <a:avLst/>
            <a:gdLst/>
            <a:ahLst/>
            <a:cxnLst/>
            <a:rect l="l" t="t" r="r" b="b"/>
            <a:pathLst>
              <a:path w="580997" h="580997">
                <a:moveTo>
                  <a:pt x="0" y="0"/>
                </a:moveTo>
                <a:lnTo>
                  <a:pt x="580997" y="0"/>
                </a:lnTo>
                <a:lnTo>
                  <a:pt x="580997" y="580997"/>
                </a:lnTo>
                <a:lnTo>
                  <a:pt x="0" y="5809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864996" y="252296"/>
            <a:ext cx="2939207" cy="2249501"/>
          </a:xfrm>
          <a:custGeom>
            <a:avLst/>
            <a:gdLst/>
            <a:ahLst/>
            <a:cxnLst/>
            <a:rect l="l" t="t" r="r" b="b"/>
            <a:pathLst>
              <a:path w="2939207" h="2249501">
                <a:moveTo>
                  <a:pt x="0" y="0"/>
                </a:moveTo>
                <a:lnTo>
                  <a:pt x="2939207" y="0"/>
                </a:lnTo>
                <a:lnTo>
                  <a:pt x="2939207" y="2249501"/>
                </a:lnTo>
                <a:lnTo>
                  <a:pt x="0" y="22495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285875"/>
            <a:ext cx="9051436" cy="510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230"/>
              </a:lnSpc>
            </a:pPr>
            <a:r>
              <a:rPr lang="en-US" sz="13230" spc="-449">
                <a:solidFill>
                  <a:srgbClr val="DC5328"/>
                </a:solidFill>
                <a:latin typeface="Montserrat Bold"/>
              </a:rPr>
              <a:t>Let's</a:t>
            </a:r>
          </a:p>
          <a:p>
            <a:pPr>
              <a:lnSpc>
                <a:spcPts val="13230"/>
              </a:lnSpc>
            </a:pPr>
            <a:r>
              <a:rPr lang="en-US" sz="13230" spc="-449">
                <a:solidFill>
                  <a:srgbClr val="DC5328"/>
                </a:solidFill>
                <a:latin typeface="Montserrat Bold"/>
              </a:rPr>
              <a:t>Connect</a:t>
            </a:r>
          </a:p>
          <a:p>
            <a:pPr>
              <a:lnSpc>
                <a:spcPts val="13230"/>
              </a:lnSpc>
            </a:pPr>
            <a:r>
              <a:rPr lang="en-US" sz="13230" spc="-449">
                <a:solidFill>
                  <a:srgbClr val="DC5328"/>
                </a:solidFill>
                <a:latin typeface="Montserrat Bold"/>
              </a:rPr>
              <a:t>With Us!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26245" y="7333179"/>
            <a:ext cx="3247071" cy="396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8"/>
              </a:lnSpc>
            </a:pPr>
            <a:r>
              <a:rPr lang="en-US" sz="2399">
                <a:solidFill>
                  <a:srgbClr val="2E2E2E"/>
                </a:solidFill>
                <a:latin typeface="Open Sans"/>
              </a:rPr>
              <a:t>www.nikel.co.id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16720" y="8104675"/>
            <a:ext cx="4626743" cy="396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8"/>
              </a:lnSpc>
            </a:pPr>
            <a:r>
              <a:rPr lang="en-US" sz="2399">
                <a:solidFill>
                  <a:srgbClr val="2E2E2E"/>
                </a:solidFill>
                <a:latin typeface="Open Sans"/>
              </a:rPr>
              <a:t>+62 878-2606-1998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26245" y="8754499"/>
            <a:ext cx="5373186" cy="40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8"/>
              </a:lnSpc>
            </a:pPr>
            <a:r>
              <a:rPr lang="en-US" sz="2399" spc="119" dirty="0">
                <a:solidFill>
                  <a:srgbClr val="2E2E2E"/>
                </a:solidFill>
                <a:latin typeface="Open Sans"/>
              </a:rPr>
              <a:t>admin@medianikelindonesia.id</a:t>
            </a:r>
          </a:p>
        </p:txBody>
      </p:sp>
      <p:sp>
        <p:nvSpPr>
          <p:cNvPr id="10" name="Freeform 10"/>
          <p:cNvSpPr/>
          <p:nvPr/>
        </p:nvSpPr>
        <p:spPr>
          <a:xfrm rot="3027109">
            <a:off x="8275431" y="1344205"/>
            <a:ext cx="13179130" cy="12404553"/>
          </a:xfrm>
          <a:custGeom>
            <a:avLst/>
            <a:gdLst/>
            <a:ahLst/>
            <a:cxnLst/>
            <a:rect l="l" t="t" r="r" b="b"/>
            <a:pathLst>
              <a:path w="13179130" h="12404553">
                <a:moveTo>
                  <a:pt x="0" y="0"/>
                </a:moveTo>
                <a:lnTo>
                  <a:pt x="13179130" y="0"/>
                </a:lnTo>
                <a:lnTo>
                  <a:pt x="13179130" y="12404553"/>
                </a:lnTo>
                <a:lnTo>
                  <a:pt x="0" y="124045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82D7C4EE-4895-62B1-32E9-B039EF4709F4}"/>
              </a:ext>
            </a:extLst>
          </p:cNvPr>
          <p:cNvSpPr/>
          <p:nvPr/>
        </p:nvSpPr>
        <p:spPr>
          <a:xfrm>
            <a:off x="11201400" y="2214526"/>
            <a:ext cx="5225054" cy="3250775"/>
          </a:xfrm>
          <a:custGeom>
            <a:avLst/>
            <a:gdLst/>
            <a:ahLst/>
            <a:cxnLst/>
            <a:rect l="l" t="t" r="r" b="b"/>
            <a:pathLst>
              <a:path w="3752626" h="2293793">
                <a:moveTo>
                  <a:pt x="0" y="0"/>
                </a:moveTo>
                <a:lnTo>
                  <a:pt x="3752626" y="0"/>
                </a:lnTo>
                <a:lnTo>
                  <a:pt x="3752626" y="2293793"/>
                </a:lnTo>
                <a:lnTo>
                  <a:pt x="0" y="22937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383</Words>
  <Application>Microsoft Office PowerPoint</Application>
  <PresentationFormat>Custom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Open Sans Bold</vt:lpstr>
      <vt:lpstr>Calibri</vt:lpstr>
      <vt:lpstr>Open Sans</vt:lpstr>
      <vt:lpstr>Montserrat</vt:lpstr>
      <vt:lpstr>Montserrat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 MNI COMPANY PROFILE</dc:title>
  <dc:creator>Media Nikel Indonesia</dc:creator>
  <cp:lastModifiedBy>Varrel Willy</cp:lastModifiedBy>
  <cp:revision>7</cp:revision>
  <dcterms:created xsi:type="dcterms:W3CDTF">2006-08-16T00:00:00Z</dcterms:created>
  <dcterms:modified xsi:type="dcterms:W3CDTF">2024-07-05T06:19:21Z</dcterms:modified>
  <dc:identifier>DAF_ix2Wslc</dc:identifier>
</cp:coreProperties>
</file>